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notesSlides/notesSlide4.xml" ContentType="application/vnd.openxmlformats-officedocument.presentationml.notesSlide+xml"/>
  <Default Extension="pict" ContentType="image/pict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34.xml" ContentType="application/vnd.openxmlformats-officedocument.presentationml.slide+xml"/>
  <Default Extension="jpeg" ContentType="image/jpeg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slides/slide22.xml" ContentType="application/vnd.openxmlformats-officedocument.presentationml.slide+xml"/>
  <Override PartName="/ppt/slides/slide30.xml" ContentType="application/vnd.openxmlformats-officedocument.presentationml.slide+xml"/>
  <Override PartName="/docProps/app.xml" ContentType="application/vnd.openxmlformats-officedocument.extended-properties+xml"/>
  <Default Extension="xml" ContentType="application/xml"/>
  <Override PartName="/ppt/slides/slide19.xml" ContentType="application/vnd.openxmlformats-officedocument.presentationml.slide+xml"/>
  <Override PartName="/ppt/notesSlides/notesSlide5.xml" ContentType="application/vnd.openxmlformats-officedocument.presentationml.notes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35.xml" ContentType="application/vnd.openxmlformats-officedocument.presentationml.slide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theme/theme3.xml" ContentType="application/vnd.openxmlformats-officedocument.them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Default Extension="pdf" ContentType="application/pdf"/>
  <Override PartName="/ppt/notesSlides/notesSlide6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Default Extension="vml" ContentType="application/vnd.openxmlformats-officedocument.vmlDrawing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s/slide36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37.xml" ContentType="application/vnd.openxmlformats-officedocument.presentationml.slide+xml"/>
  <Override PartName="/ppt/slides/slide29.xml" ContentType="application/vnd.openxmlformats-officedocument.presentationml.slide+xml"/>
  <Default Extension="wmf" ContentType="image/x-wmf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0" r:id="rId1"/>
  </p:sldMasterIdLst>
  <p:notesMasterIdLst>
    <p:notesMasterId r:id="rId39"/>
  </p:notesMasterIdLst>
  <p:handoutMasterIdLst>
    <p:handoutMasterId r:id="rId40"/>
  </p:handoutMasterIdLst>
  <p:sldIdLst>
    <p:sldId id="258" r:id="rId2"/>
    <p:sldId id="260" r:id="rId3"/>
    <p:sldId id="290" r:id="rId4"/>
    <p:sldId id="299" r:id="rId5"/>
    <p:sldId id="295" r:id="rId6"/>
    <p:sldId id="300" r:id="rId7"/>
    <p:sldId id="306" r:id="rId8"/>
    <p:sldId id="291" r:id="rId9"/>
    <p:sldId id="307" r:id="rId10"/>
    <p:sldId id="272" r:id="rId11"/>
    <p:sldId id="301" r:id="rId12"/>
    <p:sldId id="265" r:id="rId13"/>
    <p:sldId id="280" r:id="rId14"/>
    <p:sldId id="281" r:id="rId15"/>
    <p:sldId id="261" r:id="rId16"/>
    <p:sldId id="292" r:id="rId17"/>
    <p:sldId id="293" r:id="rId18"/>
    <p:sldId id="285" r:id="rId19"/>
    <p:sldId id="266" r:id="rId20"/>
    <p:sldId id="296" r:id="rId21"/>
    <p:sldId id="284" r:id="rId22"/>
    <p:sldId id="288" r:id="rId23"/>
    <p:sldId id="287" r:id="rId24"/>
    <p:sldId id="289" r:id="rId25"/>
    <p:sldId id="294" r:id="rId26"/>
    <p:sldId id="303" r:id="rId27"/>
    <p:sldId id="304" r:id="rId28"/>
    <p:sldId id="282" r:id="rId29"/>
    <p:sldId id="267" r:id="rId30"/>
    <p:sldId id="268" r:id="rId31"/>
    <p:sldId id="283" r:id="rId32"/>
    <p:sldId id="269" r:id="rId33"/>
    <p:sldId id="302" r:id="rId34"/>
    <p:sldId id="297" r:id="rId35"/>
    <p:sldId id="298" r:id="rId36"/>
    <p:sldId id="305" r:id="rId37"/>
    <p:sldId id="271" r:id="rId38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6" frameSlides="1"/>
  <p:clrMru>
    <a:srgbClr val="771117"/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3422" autoAdjust="0"/>
    <p:restoredTop sz="82682" autoAdjust="0"/>
  </p:normalViewPr>
  <p:slideViewPr>
    <p:cSldViewPr>
      <p:cViewPr>
        <p:scale>
          <a:sx n="75" d="100"/>
          <a:sy n="75" d="100"/>
        </p:scale>
        <p:origin x="-1232" y="-4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notesMaster" Target="notesMasters/notesMaster1.xml"/><Relationship Id="rId40" Type="http://schemas.openxmlformats.org/officeDocument/2006/relationships/handoutMaster" Target="handoutMasters/handoutMaster1.xml"/><Relationship Id="rId41" Type="http://schemas.openxmlformats.org/officeDocument/2006/relationships/printerSettings" Target="printerSettings/printerSettings1.bin"/><Relationship Id="rId42" Type="http://schemas.openxmlformats.org/officeDocument/2006/relationships/presProps" Target="presProps.xml"/><Relationship Id="rId43" Type="http://schemas.openxmlformats.org/officeDocument/2006/relationships/viewProps" Target="viewProps.xml"/><Relationship Id="rId44" Type="http://schemas.openxmlformats.org/officeDocument/2006/relationships/theme" Target="theme/theme1.xml"/><Relationship Id="rId4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ict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5C0CAE-49CE-4542-B4B7-C9E639E9137E}" type="datetimeFigureOut">
              <a:rPr lang="en-US" smtClean="0"/>
              <a:pPr/>
              <a:t>1/12/12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20A25F-C1F9-45B7-8F5D-B475CF8656CE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7F7B7D-25D9-4824-8644-058DC298517D}" type="datetimeFigureOut">
              <a:rPr lang="en-US" smtClean="0"/>
              <a:pPr/>
              <a:t>1/12/12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74B653-467A-4209-A447-248B7B946AD5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74B653-467A-4209-A447-248B7B946AD5}" type="slidenum">
              <a:rPr lang="en-IE" smtClean="0"/>
              <a:pPr/>
              <a:t>1</a:t>
            </a:fld>
            <a:endParaRPr lang="en-I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74B653-467A-4209-A447-248B7B946AD5}" type="slidenum">
              <a:rPr lang="en-IE" smtClean="0"/>
              <a:pPr/>
              <a:t>2</a:t>
            </a:fld>
            <a:endParaRPr lang="en-I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428868E-1F2F-254F-95B6-36901ECC82BC}" type="slidenum">
              <a:rPr lang="en-US">
                <a:ea typeface="ＭＳ Ｐゴシック" charset="-128"/>
                <a:cs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2FC754-999C-A440-A3C0-C3361946276E}" type="slidenum">
              <a:rPr lang="en-US">
                <a:latin typeface="Calibri" pitchFamily="29" charset="0"/>
                <a:ea typeface="ＭＳ Ｐゴシック" pitchFamily="29" charset="-128"/>
                <a:cs typeface="ＭＳ Ｐゴシック" pitchFamily="29" charset="-128"/>
              </a:rPr>
              <a:pPr/>
              <a:t>12</a:t>
            </a:fld>
            <a:endParaRPr lang="en-US">
              <a:latin typeface="Calibri" pitchFamily="29" charset="0"/>
              <a:ea typeface="ＭＳ Ｐゴシック" pitchFamily="29" charset="-128"/>
              <a:cs typeface="ＭＳ Ｐゴシック" pitchFamily="29" charset="-128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Calibri" pitchFamily="29" charset="0"/>
              <a:ea typeface="ＭＳ Ｐゴシック" pitchFamily="29" charset="-128"/>
              <a:cs typeface="ＭＳ Ｐゴシック" pitchFamily="29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>
              <a:spcBef>
                <a:spcPct val="0"/>
              </a:spcBef>
            </a:pPr>
            <a:endParaRPr 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1559C82-E746-F54B-8AE3-DDC7E36F1A27}" type="slidenum">
              <a:rPr lang="en-US">
                <a:ea typeface="ＭＳ Ｐゴシック" charset="-128"/>
                <a:cs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34</a:t>
            </a:fld>
            <a:endParaRPr lang="en-US"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EE7822D-432E-7143-948B-0751696EB778}" type="slidenum">
              <a:rPr lang="en-US">
                <a:ea typeface="ＭＳ Ｐゴシック" charset="-128"/>
                <a:cs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35</a:t>
            </a:fld>
            <a:endParaRPr lang="en-US"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3688" y="0"/>
            <a:ext cx="2212975" cy="58054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491288" cy="58054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484313"/>
            <a:ext cx="4189413" cy="4321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5663" y="1484313"/>
            <a:ext cx="4191000" cy="4321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I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wmf"/><Relationship Id="rId15" Type="http://schemas.openxmlformats.org/officeDocument/2006/relationships/image" Target="../media/image3.png"/><Relationship Id="rId16" Type="http://schemas.openxmlformats.org/officeDocument/2006/relationships/image" Target="../media/image4.png"/><Relationship Id="rId17" Type="http://schemas.openxmlformats.org/officeDocument/2006/relationships/image" Target="../media/image5.png"/><Relationship Id="rId18" Type="http://schemas.openxmlformats.org/officeDocument/2006/relationships/image" Target="../media/image6.jpeg"/><Relationship Id="rId19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2"/>
          <p:cNvSpPr txBox="1">
            <a:spLocks noChangeArrowheads="1"/>
          </p:cNvSpPr>
          <p:nvPr/>
        </p:nvSpPr>
        <p:spPr bwMode="auto">
          <a:xfrm>
            <a:off x="5867400" y="5805488"/>
            <a:ext cx="2808288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IE" sz="1200">
                <a:solidFill>
                  <a:srgbClr val="A50044"/>
                </a:solidFill>
                <a:latin typeface="Constantia" pitchFamily="18" charset="0"/>
              </a:rPr>
              <a:t>Division of Population Health Sciences</a:t>
            </a:r>
            <a:endParaRPr lang="en-US" sz="1200">
              <a:solidFill>
                <a:srgbClr val="A50044"/>
              </a:solidFill>
              <a:latin typeface="Constantia" pitchFamily="18" charset="0"/>
            </a:endParaRPr>
          </a:p>
          <a:p>
            <a:pPr>
              <a:spcBef>
                <a:spcPct val="50000"/>
              </a:spcBef>
              <a:defRPr/>
            </a:pPr>
            <a:endParaRPr lang="en-US" sz="1200">
              <a:solidFill>
                <a:srgbClr val="A50044"/>
              </a:solidFill>
              <a:latin typeface="Constantia" pitchFamily="18" charset="0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484313"/>
            <a:ext cx="8532813" cy="4321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5940425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IE" smtClean="0"/>
              <a:t>Title of slide to be placed here and can even run to two or three lines if needed</a:t>
            </a:r>
            <a:endParaRPr lang="en-US" smtClean="0"/>
          </a:p>
        </p:txBody>
      </p:sp>
      <p:grpSp>
        <p:nvGrpSpPr>
          <p:cNvPr id="2" name="Group 6"/>
          <p:cNvGrpSpPr>
            <a:grpSpLocks noChangeAspect="1"/>
          </p:cNvGrpSpPr>
          <p:nvPr/>
        </p:nvGrpSpPr>
        <p:grpSpPr bwMode="auto">
          <a:xfrm>
            <a:off x="323850" y="6056313"/>
            <a:ext cx="8259763" cy="803275"/>
            <a:chOff x="0" y="3748"/>
            <a:chExt cx="5692" cy="552"/>
          </a:xfrm>
        </p:grpSpPr>
        <p:sp>
          <p:nvSpPr>
            <p:cNvPr id="63495" name="Line 7"/>
            <p:cNvSpPr>
              <a:spLocks noChangeAspect="1" noChangeShapeType="1"/>
            </p:cNvSpPr>
            <p:nvPr userDrawn="1"/>
          </p:nvSpPr>
          <p:spPr bwMode="auto">
            <a:xfrm>
              <a:off x="0" y="3884"/>
              <a:ext cx="5375" cy="0"/>
            </a:xfrm>
            <a:prstGeom prst="line">
              <a:avLst/>
            </a:prstGeom>
            <a:noFill/>
            <a:ln w="19050">
              <a:solidFill>
                <a:srgbClr val="EFFBC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IE"/>
            </a:p>
          </p:txBody>
        </p:sp>
        <p:pic>
          <p:nvPicPr>
            <p:cNvPr id="1035" name="Picture 8" descr="logo_qub"/>
            <p:cNvPicPr>
              <a:picLocks noChangeAspect="1" noChangeArrowheads="1"/>
            </p:cNvPicPr>
            <p:nvPr userDrawn="1"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3517" y="3854"/>
              <a:ext cx="905" cy="3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6" name="Picture 9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4511" y="3748"/>
              <a:ext cx="501" cy="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7" name="Picture 10" descr="hrb-logo-web4"/>
            <p:cNvPicPr>
              <a:picLocks noChangeAspect="1" noChangeArrowheads="1"/>
            </p:cNvPicPr>
            <p:nvPr userDrawn="1"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249" y="3815"/>
              <a:ext cx="610" cy="4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8" name="Picture 11" descr="logoblue"/>
            <p:cNvPicPr>
              <a:picLocks noChangeAspect="1" noChangeArrowheads="1"/>
            </p:cNvPicPr>
            <p:nvPr userDrawn="1"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1116" y="3851"/>
              <a:ext cx="2263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9" name="Picture 12" descr="RCSI"/>
            <p:cNvPicPr>
              <a:picLocks noChangeAspect="1" noChangeArrowheads="1"/>
            </p:cNvPicPr>
            <p:nvPr userDrawn="1"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5128" y="3778"/>
              <a:ext cx="564" cy="4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030" name="Picture 13" descr="RCSI rgb pos LNDS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7092950" y="0"/>
            <a:ext cx="1871663" cy="184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3502" name="Line 14"/>
          <p:cNvSpPr>
            <a:spLocks noChangeShapeType="1"/>
          </p:cNvSpPr>
          <p:nvPr/>
        </p:nvSpPr>
        <p:spPr bwMode="auto">
          <a:xfrm>
            <a:off x="0" y="1412875"/>
            <a:ext cx="8675688" cy="0"/>
          </a:xfrm>
          <a:prstGeom prst="line">
            <a:avLst/>
          </a:prstGeom>
          <a:noFill/>
          <a:ln w="38100">
            <a:solidFill>
              <a:srgbClr val="EFFBC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IE"/>
          </a:p>
        </p:txBody>
      </p:sp>
      <p:pic>
        <p:nvPicPr>
          <p:cNvPr id="1032" name="Picture 15" descr="logo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23850" y="6013450"/>
            <a:ext cx="82677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3504" name="Line 16"/>
          <p:cNvSpPr>
            <a:spLocks noChangeShapeType="1"/>
          </p:cNvSpPr>
          <p:nvPr/>
        </p:nvSpPr>
        <p:spPr bwMode="auto">
          <a:xfrm>
            <a:off x="0" y="5805488"/>
            <a:ext cx="8712200" cy="0"/>
          </a:xfrm>
          <a:prstGeom prst="line">
            <a:avLst/>
          </a:prstGeom>
          <a:noFill/>
          <a:ln w="38100">
            <a:solidFill>
              <a:srgbClr val="EFFBC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A50044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A50044"/>
          </a:solidFill>
          <a:latin typeface="Constantia" pitchFamily="18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A50044"/>
          </a:solidFill>
          <a:latin typeface="Constantia" pitchFamily="18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A50044"/>
          </a:solidFill>
          <a:latin typeface="Constantia" pitchFamily="18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A50044"/>
          </a:solidFill>
          <a:latin typeface="Constantia" pitchFamily="18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A50044"/>
          </a:solidFill>
          <a:latin typeface="Constantia" pitchFamily="18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A50044"/>
          </a:solidFill>
          <a:latin typeface="Constantia" pitchFamily="18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A50044"/>
          </a:solidFill>
          <a:latin typeface="Constantia" pitchFamily="18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A50044"/>
          </a:solidFill>
          <a:latin typeface="Constantia" pitchFamily="18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4" Type="http://schemas.openxmlformats.org/officeDocument/2006/relationships/image" Target="../media/image9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df"/><Relationship Id="rId3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6.xml"/><Relationship Id="rId3" Type="http://schemas.openxmlformats.org/officeDocument/2006/relationships/oleObject" Target="Macintosh%20HD:Users:susansmith:Desktop:Pra%20paper%20final%20june2011.doc!OLE_LINK4" TargetMode="Externa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9"/>
          <p:cNvSpPr txBox="1">
            <a:spLocks noChangeArrowheads="1"/>
          </p:cNvSpPr>
          <p:nvPr/>
        </p:nvSpPr>
        <p:spPr bwMode="auto">
          <a:xfrm>
            <a:off x="0" y="549275"/>
            <a:ext cx="65881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IE" sz="2400">
                <a:solidFill>
                  <a:schemeClr val="tx2"/>
                </a:solidFill>
              </a:rPr>
              <a:t>Royal College of Surgeons in Ireland</a:t>
            </a:r>
            <a:r>
              <a:rPr lang="en-IE" sz="2400" b="1">
                <a:solidFill>
                  <a:schemeClr val="tx2"/>
                </a:solidFill>
              </a:rPr>
              <a:t/>
            </a:r>
            <a:br>
              <a:rPr lang="en-IE" sz="2400" b="1">
                <a:solidFill>
                  <a:schemeClr val="tx2"/>
                </a:solidFill>
              </a:rPr>
            </a:br>
            <a:r>
              <a:rPr lang="en-IE" sz="1600" i="1">
                <a:solidFill>
                  <a:schemeClr val="tx2"/>
                </a:solidFill>
              </a:rPr>
              <a:t>Coláiste Ríoga na Máinleá in Éirinn</a:t>
            </a:r>
            <a:endParaRPr lang="en-US" sz="1600" i="1">
              <a:solidFill>
                <a:schemeClr val="tx2"/>
              </a:solidFill>
            </a:endParaRPr>
          </a:p>
        </p:txBody>
      </p:sp>
      <p:sp>
        <p:nvSpPr>
          <p:cNvPr id="2051" name="Rectangle 20"/>
          <p:cNvSpPr>
            <a:spLocks noChangeArrowheads="1"/>
          </p:cNvSpPr>
          <p:nvPr/>
        </p:nvSpPr>
        <p:spPr bwMode="auto">
          <a:xfrm>
            <a:off x="6804025" y="188913"/>
            <a:ext cx="2089150" cy="172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E"/>
          </a:p>
        </p:txBody>
      </p:sp>
      <p:grpSp>
        <p:nvGrpSpPr>
          <p:cNvPr id="2" name="Group 45"/>
          <p:cNvGrpSpPr>
            <a:grpSpLocks/>
          </p:cNvGrpSpPr>
          <p:nvPr/>
        </p:nvGrpSpPr>
        <p:grpSpPr bwMode="auto">
          <a:xfrm>
            <a:off x="0" y="1773238"/>
            <a:ext cx="9144000" cy="360362"/>
            <a:chOff x="0" y="1117"/>
            <a:chExt cx="5760" cy="227"/>
          </a:xfrm>
        </p:grpSpPr>
        <p:sp>
          <p:nvSpPr>
            <p:cNvPr id="2060" name="Rectangle 22"/>
            <p:cNvSpPr>
              <a:spLocks noChangeArrowheads="1"/>
            </p:cNvSpPr>
            <p:nvPr/>
          </p:nvSpPr>
          <p:spPr bwMode="auto">
            <a:xfrm>
              <a:off x="0" y="1117"/>
              <a:ext cx="5760" cy="22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IE"/>
            </a:p>
          </p:txBody>
        </p:sp>
        <p:sp>
          <p:nvSpPr>
            <p:cNvPr id="2061" name="Line 9"/>
            <p:cNvSpPr>
              <a:spLocks noChangeShapeType="1"/>
            </p:cNvSpPr>
            <p:nvPr/>
          </p:nvSpPr>
          <p:spPr bwMode="auto">
            <a:xfrm>
              <a:off x="0" y="1208"/>
              <a:ext cx="5192" cy="46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IE"/>
            </a:p>
          </p:txBody>
        </p:sp>
      </p:grpSp>
      <p:pic>
        <p:nvPicPr>
          <p:cNvPr id="2053" name="Picture 21" descr="RCSI rgb pos PR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51750" y="0"/>
            <a:ext cx="149225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Rectangle 5"/>
          <p:cNvSpPr>
            <a:spLocks noChangeArrowheads="1"/>
          </p:cNvSpPr>
          <p:nvPr/>
        </p:nvSpPr>
        <p:spPr bwMode="auto">
          <a:xfrm>
            <a:off x="0" y="1949450"/>
            <a:ext cx="9144000" cy="4102100"/>
          </a:xfrm>
          <a:prstGeom prst="rect">
            <a:avLst/>
          </a:prstGeom>
          <a:solidFill>
            <a:srgbClr val="A50044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IE" dirty="0"/>
          </a:p>
        </p:txBody>
      </p:sp>
      <p:sp>
        <p:nvSpPr>
          <p:cNvPr id="2055" name="Text Box 6"/>
          <p:cNvSpPr txBox="1">
            <a:spLocks noChangeArrowheads="1"/>
          </p:cNvSpPr>
          <p:nvPr/>
        </p:nvSpPr>
        <p:spPr bwMode="auto">
          <a:xfrm>
            <a:off x="250825" y="2133600"/>
            <a:ext cx="8353425" cy="1492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Multimorbidity</a:t>
            </a:r>
            <a:r>
              <a:rPr lang="en-US" sz="2800" dirty="0" smtClean="0">
                <a:solidFill>
                  <a:schemeClr val="bg1"/>
                </a:solidFill>
              </a:rPr>
              <a:t>: The research agenda </a:t>
            </a:r>
          </a:p>
          <a:p>
            <a:pPr algn="ctr">
              <a:spcBef>
                <a:spcPct val="50000"/>
              </a:spcBef>
            </a:pPr>
            <a:r>
              <a:rPr lang="en-IE" sz="2400" dirty="0" smtClean="0">
                <a:solidFill>
                  <a:schemeClr val="bg1"/>
                </a:solidFill>
              </a:rPr>
              <a:t>Susan Smith </a:t>
            </a:r>
          </a:p>
          <a:p>
            <a:pPr>
              <a:spcBef>
                <a:spcPct val="50000"/>
              </a:spcBef>
            </a:pPr>
            <a:endParaRPr lang="en-IE" i="1" dirty="0" smtClean="0">
              <a:solidFill>
                <a:schemeClr val="bg1"/>
              </a:solidFill>
              <a:latin typeface="Constantia" pitchFamily="18" charset="0"/>
            </a:endParaRPr>
          </a:p>
        </p:txBody>
      </p:sp>
      <p:sp>
        <p:nvSpPr>
          <p:cNvPr id="2056" name="Line 68"/>
          <p:cNvSpPr>
            <a:spLocks noChangeShapeType="1"/>
          </p:cNvSpPr>
          <p:nvPr/>
        </p:nvSpPr>
        <p:spPr bwMode="auto">
          <a:xfrm>
            <a:off x="179388" y="5734050"/>
            <a:ext cx="7921625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IE"/>
          </a:p>
        </p:txBody>
      </p:sp>
      <p:sp>
        <p:nvSpPr>
          <p:cNvPr id="2057" name="Line 8"/>
          <p:cNvSpPr>
            <a:spLocks noChangeShapeType="1"/>
          </p:cNvSpPr>
          <p:nvPr/>
        </p:nvSpPr>
        <p:spPr bwMode="auto">
          <a:xfrm>
            <a:off x="176213" y="3644900"/>
            <a:ext cx="7851775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IE"/>
          </a:p>
        </p:txBody>
      </p:sp>
      <p:sp>
        <p:nvSpPr>
          <p:cNvPr id="2058" name="Line 69"/>
          <p:cNvSpPr>
            <a:spLocks noChangeShapeType="1"/>
          </p:cNvSpPr>
          <p:nvPr/>
        </p:nvSpPr>
        <p:spPr bwMode="auto">
          <a:xfrm>
            <a:off x="176213" y="5661025"/>
            <a:ext cx="7851775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IE"/>
          </a:p>
        </p:txBody>
      </p:sp>
      <p:pic>
        <p:nvPicPr>
          <p:cNvPr id="2059" name="Picture 70" descr="banner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850" y="3717925"/>
            <a:ext cx="76327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Multimorbidity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84313"/>
            <a:ext cx="9144000" cy="4321175"/>
          </a:xfrm>
        </p:spPr>
        <p:txBody>
          <a:bodyPr/>
          <a:lstStyle/>
          <a:p>
            <a:r>
              <a:rPr lang="en-US" dirty="0" smtClean="0"/>
              <a:t>Vulnerable patients within this group</a:t>
            </a:r>
          </a:p>
          <a:p>
            <a:pPr lvl="1"/>
            <a:r>
              <a:rPr lang="en-US" dirty="0" err="1" smtClean="0"/>
              <a:t>Polypharmacy</a:t>
            </a:r>
            <a:endParaRPr lang="en-US" dirty="0" smtClean="0"/>
          </a:p>
          <a:p>
            <a:pPr lvl="1"/>
            <a:r>
              <a:rPr lang="en-US" dirty="0" smtClean="0"/>
              <a:t>High risk emergency admission</a:t>
            </a:r>
          </a:p>
          <a:p>
            <a:pPr lvl="1"/>
            <a:r>
              <a:rPr lang="en-US" dirty="0" smtClean="0"/>
              <a:t>High</a:t>
            </a:r>
            <a:r>
              <a:rPr lang="en-US" dirty="0" smtClean="0"/>
              <a:t> service </a:t>
            </a:r>
            <a:r>
              <a:rPr lang="en-US" smtClean="0"/>
              <a:t>use and costs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Need cost effective intervention to improve outcomes</a:t>
            </a:r>
          </a:p>
          <a:p>
            <a:r>
              <a:rPr lang="en-US" dirty="0" smtClean="0"/>
              <a:t>How to identify those in need of intervention (before it is too late)</a:t>
            </a:r>
            <a:r>
              <a:rPr lang="en-US" dirty="0" smtClean="0"/>
              <a:t>?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2286000"/>
            <a:ext cx="5940425" cy="1412875"/>
          </a:xfrm>
        </p:spPr>
        <p:txBody>
          <a:bodyPr/>
          <a:lstStyle/>
          <a:p>
            <a:pPr algn="ctr"/>
            <a:r>
              <a:rPr lang="en-US" sz="4000" dirty="0" smtClean="0"/>
              <a:t>Research </a:t>
            </a:r>
            <a:r>
              <a:rPr lang="en-US" sz="4000" dirty="0" err="1" smtClean="0"/>
              <a:t>Programme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692150"/>
            <a:ext cx="8569325" cy="936625"/>
          </a:xfrm>
        </p:spPr>
        <p:txBody>
          <a:bodyPr/>
          <a:lstStyle/>
          <a:p>
            <a:r>
              <a:rPr lang="en-IE" sz="2800" dirty="0" smtClean="0">
                <a:ea typeface="ＭＳ Ｐゴシック" pitchFamily="29" charset="-128"/>
                <a:cs typeface="ＭＳ Ｐゴシック" pitchFamily="29" charset="-128"/>
              </a:rPr>
              <a:t>MRC Framework – complex interventions </a:t>
            </a:r>
            <a:endParaRPr lang="en-GB" dirty="0" smtClean="0">
              <a:ea typeface="ＭＳ Ｐゴシック" pitchFamily="29" charset="-128"/>
              <a:cs typeface="ＭＳ Ｐゴシック" pitchFamily="29" charset="-128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9" charset="2"/>
              <a:buNone/>
            </a:pPr>
            <a:endParaRPr lang="en-GB">
              <a:ea typeface="ＭＳ Ｐゴシック" pitchFamily="29" charset="-128"/>
              <a:cs typeface="ＭＳ Ｐゴシック" pitchFamily="29" charset="-128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81000" y="1600200"/>
            <a:ext cx="8280400" cy="4114800"/>
            <a:chOff x="340" y="1389"/>
            <a:chExt cx="5216" cy="2359"/>
          </a:xfrm>
        </p:grpSpPr>
        <p:sp>
          <p:nvSpPr>
            <p:cNvPr id="20486" name="AutoShape 5"/>
            <p:cNvSpPr>
              <a:spLocks noChangeAspect="1" noChangeArrowheads="1" noTextEdit="1"/>
            </p:cNvSpPr>
            <p:nvPr/>
          </p:nvSpPr>
          <p:spPr bwMode="auto">
            <a:xfrm>
              <a:off x="340" y="1389"/>
              <a:ext cx="5216" cy="235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87" name="Rectangle 6"/>
            <p:cNvSpPr>
              <a:spLocks noChangeArrowheads="1"/>
            </p:cNvSpPr>
            <p:nvPr/>
          </p:nvSpPr>
          <p:spPr bwMode="auto">
            <a:xfrm>
              <a:off x="427" y="2752"/>
              <a:ext cx="868" cy="16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488" name="Rectangle 7"/>
            <p:cNvSpPr>
              <a:spLocks noChangeArrowheads="1"/>
            </p:cNvSpPr>
            <p:nvPr/>
          </p:nvSpPr>
          <p:spPr bwMode="auto">
            <a:xfrm>
              <a:off x="1435" y="2599"/>
              <a:ext cx="868" cy="323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489" name="Rectangle 8"/>
            <p:cNvSpPr>
              <a:spLocks noChangeArrowheads="1"/>
            </p:cNvSpPr>
            <p:nvPr/>
          </p:nvSpPr>
          <p:spPr bwMode="auto">
            <a:xfrm>
              <a:off x="2443" y="2509"/>
              <a:ext cx="867" cy="405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490" name="Rectangle 9"/>
            <p:cNvSpPr>
              <a:spLocks noChangeArrowheads="1"/>
            </p:cNvSpPr>
            <p:nvPr/>
          </p:nvSpPr>
          <p:spPr bwMode="auto">
            <a:xfrm>
              <a:off x="3448" y="2428"/>
              <a:ext cx="867" cy="48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491" name="Rectangle 10"/>
            <p:cNvSpPr>
              <a:spLocks noChangeArrowheads="1"/>
            </p:cNvSpPr>
            <p:nvPr/>
          </p:nvSpPr>
          <p:spPr bwMode="auto">
            <a:xfrm>
              <a:off x="4571" y="2331"/>
              <a:ext cx="868" cy="57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492" name="AutoShape 11"/>
            <p:cNvSpPr>
              <a:spLocks noChangeArrowheads="1"/>
            </p:cNvSpPr>
            <p:nvPr/>
          </p:nvSpPr>
          <p:spPr bwMode="auto">
            <a:xfrm>
              <a:off x="512" y="3077"/>
              <a:ext cx="4880" cy="162"/>
            </a:xfrm>
            <a:prstGeom prst="rightArrow">
              <a:avLst>
                <a:gd name="adj1" fmla="val 50000"/>
                <a:gd name="adj2" fmla="val 753086"/>
              </a:avLst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493" name="Text Box 12"/>
            <p:cNvSpPr txBox="1">
              <a:spLocks noChangeArrowheads="1"/>
            </p:cNvSpPr>
            <p:nvPr/>
          </p:nvSpPr>
          <p:spPr bwMode="auto">
            <a:xfrm>
              <a:off x="1291" y="3339"/>
              <a:ext cx="4065" cy="31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lIns="27432" tIns="13716" rIns="27432" bIns="13716">
              <a:prstTxWarp prst="textNoShape">
                <a:avLst/>
              </a:prstTxWarp>
            </a:bodyPr>
            <a:lstStyle/>
            <a:p>
              <a:pPr algn="ctr"/>
              <a:r>
                <a:rPr lang="en-GB" b="1" dirty="0">
                  <a:solidFill>
                    <a:srgbClr val="000000"/>
                  </a:solidFill>
                  <a:ea typeface="Times New Roman" pitchFamily="29" charset="0"/>
                  <a:cs typeface="Times New Roman" pitchFamily="29" charset="0"/>
                </a:rPr>
                <a:t>Continuum of increasing evidence</a:t>
              </a:r>
              <a:endParaRPr lang="en-GB" dirty="0"/>
            </a:p>
          </p:txBody>
        </p:sp>
        <p:sp>
          <p:nvSpPr>
            <p:cNvPr id="20494" name="Text Box 13"/>
            <p:cNvSpPr txBox="1">
              <a:spLocks noChangeArrowheads="1"/>
            </p:cNvSpPr>
            <p:nvPr/>
          </p:nvSpPr>
          <p:spPr bwMode="auto">
            <a:xfrm>
              <a:off x="3403" y="1480"/>
              <a:ext cx="976" cy="887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lIns="27432" tIns="13716" rIns="27432" bIns="13716">
              <a:prstTxWarp prst="textNoShape">
                <a:avLst/>
              </a:prstTxWarp>
            </a:bodyPr>
            <a:lstStyle/>
            <a:p>
              <a:pPr algn="ctr"/>
              <a:r>
                <a:rPr lang="en-GB" b="1" dirty="0">
                  <a:solidFill>
                    <a:srgbClr val="000000"/>
                  </a:solidFill>
                  <a:ea typeface="Times New Roman" pitchFamily="29" charset="0"/>
                  <a:cs typeface="Times New Roman" pitchFamily="29" charset="0"/>
                </a:rPr>
                <a:t>Phase III:</a:t>
              </a:r>
              <a:r>
                <a:rPr lang="en-GB" dirty="0">
                  <a:solidFill>
                    <a:srgbClr val="000000"/>
                  </a:solidFill>
                  <a:ea typeface="Times New Roman" pitchFamily="29" charset="0"/>
                  <a:cs typeface="Times New Roman" pitchFamily="29" charset="0"/>
                </a:rPr>
                <a:t> Definitive Randomised Controlled Trial</a:t>
              </a:r>
              <a:endParaRPr lang="en-GB" dirty="0"/>
            </a:p>
          </p:txBody>
        </p:sp>
        <p:sp>
          <p:nvSpPr>
            <p:cNvPr id="20495" name="Text Box 14"/>
            <p:cNvSpPr txBox="1">
              <a:spLocks noChangeArrowheads="1"/>
            </p:cNvSpPr>
            <p:nvPr/>
          </p:nvSpPr>
          <p:spPr bwMode="auto">
            <a:xfrm>
              <a:off x="2443" y="1948"/>
              <a:ext cx="848" cy="55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lIns="27432" tIns="13716" rIns="27432" bIns="13716">
              <a:prstTxWarp prst="textNoShape">
                <a:avLst/>
              </a:prstTxWarp>
            </a:bodyPr>
            <a:lstStyle/>
            <a:p>
              <a:pPr algn="ctr"/>
              <a:r>
                <a:rPr lang="en-GB" b="1" dirty="0">
                  <a:solidFill>
                    <a:srgbClr val="000000"/>
                  </a:solidFill>
                  <a:ea typeface="Times New Roman" pitchFamily="29" charset="0"/>
                  <a:cs typeface="Times New Roman" pitchFamily="29" charset="0"/>
                </a:rPr>
                <a:t>Phase II:</a:t>
              </a:r>
              <a:r>
                <a:rPr lang="en-GB" dirty="0">
                  <a:solidFill>
                    <a:srgbClr val="000000"/>
                  </a:solidFill>
                  <a:ea typeface="Times New Roman" pitchFamily="29" charset="0"/>
                  <a:cs typeface="Times New Roman" pitchFamily="29" charset="0"/>
                </a:rPr>
                <a:t> Exploratory trial</a:t>
              </a:r>
              <a:endParaRPr lang="en-GB" dirty="0"/>
            </a:p>
            <a:p>
              <a:pPr eaLnBrk="0" hangingPunct="0"/>
              <a:endParaRPr lang="en-GB" dirty="0"/>
            </a:p>
          </p:txBody>
        </p:sp>
        <p:sp>
          <p:nvSpPr>
            <p:cNvPr id="20496" name="Text Box 15"/>
            <p:cNvSpPr txBox="1">
              <a:spLocks noChangeArrowheads="1"/>
            </p:cNvSpPr>
            <p:nvPr/>
          </p:nvSpPr>
          <p:spPr bwMode="auto">
            <a:xfrm>
              <a:off x="1435" y="2205"/>
              <a:ext cx="868" cy="38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lIns="27432" tIns="13716" rIns="27432" bIns="13716">
              <a:prstTxWarp prst="textNoShape">
                <a:avLst/>
              </a:prstTxWarp>
            </a:bodyPr>
            <a:lstStyle/>
            <a:p>
              <a:pPr algn="ctr"/>
              <a:r>
                <a:rPr lang="en-GB" b="1" dirty="0">
                  <a:solidFill>
                    <a:srgbClr val="000000"/>
                  </a:solidFill>
                  <a:ea typeface="Times New Roman" pitchFamily="29" charset="0"/>
                  <a:cs typeface="Times New Roman" pitchFamily="29" charset="0"/>
                </a:rPr>
                <a:t>Phase I:</a:t>
              </a:r>
              <a:r>
                <a:rPr lang="en-GB" dirty="0">
                  <a:solidFill>
                    <a:srgbClr val="000000"/>
                  </a:solidFill>
                  <a:ea typeface="Times New Roman" pitchFamily="29" charset="0"/>
                  <a:cs typeface="Times New Roman" pitchFamily="29" charset="0"/>
                </a:rPr>
                <a:t> Modelling</a:t>
              </a:r>
              <a:endParaRPr lang="en-GB" dirty="0"/>
            </a:p>
          </p:txBody>
        </p:sp>
        <p:sp>
          <p:nvSpPr>
            <p:cNvPr id="20497" name="Text Box 16"/>
            <p:cNvSpPr txBox="1">
              <a:spLocks noChangeArrowheads="1"/>
            </p:cNvSpPr>
            <p:nvPr/>
          </p:nvSpPr>
          <p:spPr bwMode="auto">
            <a:xfrm>
              <a:off x="427" y="2164"/>
              <a:ext cx="868" cy="55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lIns="27432" tIns="13716" rIns="27432" bIns="13716">
              <a:prstTxWarp prst="textNoShape">
                <a:avLst/>
              </a:prstTxWarp>
            </a:bodyPr>
            <a:lstStyle/>
            <a:p>
              <a:pPr algn="ctr"/>
              <a:r>
                <a:rPr lang="en-GB" b="1" dirty="0">
                  <a:solidFill>
                    <a:srgbClr val="000000"/>
                  </a:solidFill>
                  <a:ea typeface="Times New Roman" pitchFamily="29" charset="0"/>
                  <a:cs typeface="Times New Roman" pitchFamily="29" charset="0"/>
                </a:rPr>
                <a:t>Preclinical  phase:</a:t>
              </a:r>
              <a:endParaRPr lang="en-GB" dirty="0"/>
            </a:p>
            <a:p>
              <a:pPr algn="ctr" eaLnBrk="0" hangingPunct="0"/>
              <a:r>
                <a:rPr lang="en-GB" dirty="0">
                  <a:solidFill>
                    <a:srgbClr val="000000"/>
                  </a:solidFill>
                  <a:ea typeface="Times New Roman" pitchFamily="29" charset="0"/>
                  <a:cs typeface="Times New Roman" pitchFamily="29" charset="0"/>
                </a:rPr>
                <a:t>Theory</a:t>
              </a:r>
              <a:endParaRPr lang="en-GB" dirty="0"/>
            </a:p>
          </p:txBody>
        </p:sp>
        <p:sp>
          <p:nvSpPr>
            <p:cNvPr id="20498" name="Text Box 17"/>
            <p:cNvSpPr txBox="1">
              <a:spLocks noChangeArrowheads="1"/>
            </p:cNvSpPr>
            <p:nvPr/>
          </p:nvSpPr>
          <p:spPr bwMode="auto">
            <a:xfrm>
              <a:off x="4459" y="1661"/>
              <a:ext cx="1056" cy="62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lIns="27432" tIns="13716" rIns="27432" bIns="13716">
              <a:prstTxWarp prst="textNoShape">
                <a:avLst/>
              </a:prstTxWarp>
            </a:bodyPr>
            <a:lstStyle/>
            <a:p>
              <a:pPr algn="ctr"/>
              <a:r>
                <a:rPr lang="en-GB" b="1" dirty="0">
                  <a:solidFill>
                    <a:srgbClr val="000000"/>
                  </a:solidFill>
                  <a:ea typeface="Times New Roman" pitchFamily="29" charset="0"/>
                  <a:cs typeface="Times New Roman" pitchFamily="29" charset="0"/>
                </a:rPr>
                <a:t>Phase IV:</a:t>
              </a:r>
              <a:r>
                <a:rPr lang="en-GB" dirty="0">
                  <a:solidFill>
                    <a:srgbClr val="000000"/>
                  </a:solidFill>
                  <a:ea typeface="Times New Roman" pitchFamily="29" charset="0"/>
                  <a:cs typeface="Times New Roman" pitchFamily="29" charset="0"/>
                </a:rPr>
                <a:t> </a:t>
              </a:r>
              <a:endParaRPr lang="en-GB" dirty="0"/>
            </a:p>
            <a:p>
              <a:pPr algn="ctr" eaLnBrk="0" hangingPunct="0"/>
              <a:r>
                <a:rPr lang="en-GB" dirty="0">
                  <a:solidFill>
                    <a:srgbClr val="000000"/>
                  </a:solidFill>
                  <a:ea typeface="Times New Roman" pitchFamily="29" charset="0"/>
                  <a:cs typeface="Times New Roman" pitchFamily="29" charset="0"/>
                </a:rPr>
                <a:t>Long-term </a:t>
              </a:r>
              <a:r>
                <a:rPr lang="en-GB" dirty="0" smtClean="0">
                  <a:solidFill>
                    <a:srgbClr val="000000"/>
                  </a:solidFill>
                  <a:ea typeface="Times New Roman" pitchFamily="29" charset="0"/>
                  <a:cs typeface="Times New Roman" pitchFamily="29" charset="0"/>
                </a:rPr>
                <a:t>Implementation</a:t>
              </a:r>
              <a:endParaRPr lang="en-GB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2"/>
          <p:cNvSpPr txBox="1">
            <a:spLocks noChangeArrowheads="1"/>
          </p:cNvSpPr>
          <p:nvPr/>
        </p:nvSpPr>
        <p:spPr bwMode="auto">
          <a:xfrm>
            <a:off x="2438400" y="4495800"/>
            <a:ext cx="1377950" cy="61118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27432" tIns="13716" rIns="27432" bIns="13716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sz="1800" b="1" dirty="0">
                <a:solidFill>
                  <a:srgbClr val="000000"/>
                </a:solidFill>
                <a:ea typeface="Times New Roman" pitchFamily="26" charset="0"/>
                <a:cs typeface="Times New Roman" pitchFamily="26" charset="0"/>
              </a:rPr>
              <a:t>Phase I:</a:t>
            </a:r>
            <a:r>
              <a:rPr lang="en-GB" sz="1800" dirty="0">
                <a:solidFill>
                  <a:srgbClr val="000000"/>
                </a:solidFill>
                <a:ea typeface="Times New Roman" pitchFamily="26" charset="0"/>
                <a:cs typeface="Times New Roman" pitchFamily="26" charset="0"/>
              </a:rPr>
              <a:t> Modelling</a:t>
            </a:r>
            <a:endParaRPr lang="en-GB" sz="1800" dirty="0">
              <a:solidFill>
                <a:schemeClr val="tx1"/>
              </a:solidFill>
            </a:endParaRPr>
          </a:p>
        </p:txBody>
      </p:sp>
      <p:sp>
        <p:nvSpPr>
          <p:cNvPr id="3" name="Text Box 13"/>
          <p:cNvSpPr txBox="1">
            <a:spLocks noChangeArrowheads="1"/>
          </p:cNvSpPr>
          <p:nvPr/>
        </p:nvSpPr>
        <p:spPr bwMode="auto">
          <a:xfrm>
            <a:off x="762000" y="4191000"/>
            <a:ext cx="1377950" cy="8794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27432" tIns="13716" rIns="27432" bIns="13716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sz="1800" b="1" dirty="0">
                <a:solidFill>
                  <a:srgbClr val="000000"/>
                </a:solidFill>
                <a:ea typeface="Times New Roman" pitchFamily="26" charset="0"/>
                <a:cs typeface="Times New Roman" pitchFamily="26" charset="0"/>
              </a:rPr>
              <a:t>Preclinical  phase:</a:t>
            </a:r>
            <a:endParaRPr lang="en-GB" sz="1800" dirty="0">
              <a:solidFill>
                <a:schemeClr val="tx1"/>
              </a:solidFill>
            </a:endParaRPr>
          </a:p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sz="1800" dirty="0">
                <a:solidFill>
                  <a:srgbClr val="000000"/>
                </a:solidFill>
                <a:ea typeface="Times New Roman" pitchFamily="26" charset="0"/>
                <a:cs typeface="Times New Roman" pitchFamily="26" charset="0"/>
              </a:rPr>
              <a:t>Theory</a:t>
            </a:r>
            <a:endParaRPr lang="en-GB" sz="1800" dirty="0">
              <a:solidFill>
                <a:schemeClr val="tx1"/>
              </a:solidFill>
            </a:endParaRPr>
          </a:p>
        </p:txBody>
      </p:sp>
      <p:sp>
        <p:nvSpPr>
          <p:cNvPr id="4" name="Content Placeholder 8"/>
          <p:cNvSpPr txBox="1">
            <a:spLocks/>
          </p:cNvSpPr>
          <p:nvPr/>
        </p:nvSpPr>
        <p:spPr bwMode="auto">
          <a:xfrm>
            <a:off x="228600" y="1143000"/>
            <a:ext cx="4038600" cy="29718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Cochrane review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Qualitative </a:t>
            </a:r>
            <a:r>
              <a:rPr lang="en-US" sz="2000" kern="0" dirty="0" smtClean="0">
                <a:solidFill>
                  <a:schemeClr val="tx1"/>
                </a:solidFill>
              </a:rPr>
              <a:t>study with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GPs and pharmacists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Impact of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multimorbidity</a:t>
            </a:r>
            <a:r>
              <a:rPr lang="en-US" sz="2000" kern="0" dirty="0" smtClean="0">
                <a:solidFill>
                  <a:schemeClr val="tx1"/>
                </a:solidFill>
              </a:rPr>
              <a:t>:</a:t>
            </a:r>
          </a:p>
          <a:p>
            <a:pPr marL="800100" lvl="1" indent="-342900" fontAlgn="base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/>
            </a:pPr>
            <a:r>
              <a:rPr lang="en-US" sz="2000" kern="0" dirty="0" smtClean="0">
                <a:solidFill>
                  <a:schemeClr val="tx1"/>
                </a:solidFill>
              </a:rPr>
              <a:t>Chronic respiratory disease</a:t>
            </a:r>
          </a:p>
          <a:p>
            <a:pPr marL="800100" lvl="1" indent="-342900" fontAlgn="base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/>
            </a:pPr>
            <a:r>
              <a:rPr lang="en-US" sz="2000" kern="0" dirty="0" smtClean="0">
                <a:solidFill>
                  <a:schemeClr val="tx1"/>
                </a:solidFill>
              </a:rPr>
              <a:t>D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iabetes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2000" kern="0" dirty="0" smtClean="0">
                <a:solidFill>
                  <a:schemeClr val="tx1"/>
                </a:solidFill>
              </a:rPr>
              <a:t>Chronic ills of ageing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Systematic review of risk score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AutoShape 8"/>
          <p:cNvSpPr>
            <a:spLocks noChangeArrowheads="1"/>
          </p:cNvSpPr>
          <p:nvPr/>
        </p:nvSpPr>
        <p:spPr bwMode="auto">
          <a:xfrm>
            <a:off x="762000" y="5257800"/>
            <a:ext cx="7747000" cy="257175"/>
          </a:xfrm>
          <a:prstGeom prst="rightArrow">
            <a:avLst>
              <a:gd name="adj1" fmla="val 50000"/>
              <a:gd name="adj2" fmla="val 753086"/>
            </a:avLst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itle 6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kern="0" dirty="0" smtClean="0">
                <a:solidFill>
                  <a:srgbClr val="A50044"/>
                </a:solidFill>
                <a:latin typeface="+mj-lt"/>
                <a:ea typeface="+mj-ea"/>
                <a:cs typeface="+mj-cs"/>
              </a:rPr>
              <a:t>MM research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A50044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2743200" y="5486400"/>
            <a:ext cx="5716587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13716" rIns="27432" bIns="13716">
            <a:prstTxWarp prst="textNoShape">
              <a:avLst/>
            </a:prstTxWarp>
          </a:bodyPr>
          <a:lstStyle/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en-GB" sz="1800" b="1" dirty="0">
                <a:solidFill>
                  <a:srgbClr val="000000"/>
                </a:solidFill>
                <a:ea typeface="Times New Roman" pitchFamily="26" charset="0"/>
                <a:cs typeface="Times New Roman" pitchFamily="26" charset="0"/>
              </a:rPr>
              <a:t>Continuum of increasing evidence</a:t>
            </a:r>
            <a:endParaRPr lang="en-GB" sz="1800" dirty="0">
              <a:solidFill>
                <a:schemeClr val="tx1"/>
              </a:solidFill>
            </a:endParaRPr>
          </a:p>
        </p:txBody>
      </p:sp>
      <p:sp>
        <p:nvSpPr>
          <p:cNvPr id="8" name="Content Placeholder 10"/>
          <p:cNvSpPr txBox="1">
            <a:spLocks/>
          </p:cNvSpPr>
          <p:nvPr/>
        </p:nvSpPr>
        <p:spPr bwMode="auto">
          <a:xfrm>
            <a:off x="4953000" y="1447800"/>
            <a:ext cx="3733800" cy="25908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2400" kern="0" dirty="0" smtClean="0">
                <a:solidFill>
                  <a:schemeClr val="tx1"/>
                </a:solidFill>
              </a:rPr>
              <a:t>Exploratory trial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1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2400" kern="0" dirty="0" smtClean="0">
                <a:solidFill>
                  <a:schemeClr val="tx1"/>
                </a:solidFill>
              </a:rPr>
              <a:t>Exploratory trial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  <a:defRPr/>
            </a:pPr>
            <a:r>
              <a:rPr lang="en-US" sz="2400" kern="0" dirty="0" smtClean="0">
                <a:solidFill>
                  <a:schemeClr val="tx1"/>
                </a:solidFill>
              </a:rPr>
              <a:t>Proposed cohort study and RCT</a:t>
            </a:r>
            <a:endParaRPr lang="en-US" sz="2400" kern="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479667" y="3244334"/>
            <a:ext cx="1846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>
                <a:solidFill>
                  <a:srgbClr val="000000"/>
                </a:solidFill>
                <a:ea typeface="Times New Roman" pitchFamily="26" charset="0"/>
                <a:cs typeface="Times New Roman" pitchFamily="26" charset="0"/>
              </a:rPr>
              <a:t> </a:t>
            </a:r>
            <a:endParaRPr lang="en-US" dirty="0"/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5257800" y="4343400"/>
            <a:ext cx="1346200" cy="8794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27432" tIns="13716" rIns="27432" bIns="13716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sz="1800" b="1" dirty="0">
                <a:solidFill>
                  <a:srgbClr val="000000"/>
                </a:solidFill>
                <a:ea typeface="Times New Roman" pitchFamily="26" charset="0"/>
                <a:cs typeface="Times New Roman" pitchFamily="26" charset="0"/>
              </a:rPr>
              <a:t>Phase II:</a:t>
            </a:r>
            <a:r>
              <a:rPr lang="en-GB" sz="1800" dirty="0">
                <a:solidFill>
                  <a:srgbClr val="000000"/>
                </a:solidFill>
                <a:ea typeface="Times New Roman" pitchFamily="26" charset="0"/>
                <a:cs typeface="Times New Roman" pitchFamily="26" charset="0"/>
              </a:rPr>
              <a:t> Exploratory trial</a:t>
            </a:r>
            <a:endParaRPr lang="en-GB" sz="1800" dirty="0">
              <a:solidFill>
                <a:schemeClr val="tx1"/>
              </a:solidFill>
            </a:endParaRPr>
          </a:p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endParaRPr lang="en-GB" sz="1800" dirty="0">
              <a:solidFill>
                <a:schemeClr val="tx1"/>
              </a:solidFill>
            </a:endParaRP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7162800" y="4343400"/>
            <a:ext cx="1549400" cy="838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27432" tIns="13716" rIns="27432" bIns="13716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sz="1800" b="1" dirty="0">
                <a:solidFill>
                  <a:srgbClr val="000000"/>
                </a:solidFill>
                <a:ea typeface="Times New Roman" pitchFamily="26" charset="0"/>
                <a:cs typeface="Times New Roman" pitchFamily="26" charset="0"/>
              </a:rPr>
              <a:t>Phase III:</a:t>
            </a:r>
            <a:r>
              <a:rPr lang="en-GB" sz="1800" dirty="0">
                <a:solidFill>
                  <a:srgbClr val="000000"/>
                </a:solidFill>
                <a:ea typeface="Times New Roman" pitchFamily="26" charset="0"/>
                <a:cs typeface="Times New Roman" pitchFamily="26" charset="0"/>
              </a:rPr>
              <a:t> Definitive</a:t>
            </a:r>
            <a:r>
              <a:rPr lang="en-GB" sz="1800" dirty="0" smtClean="0">
                <a:solidFill>
                  <a:srgbClr val="000000"/>
                </a:solidFill>
                <a:ea typeface="Times New Roman" pitchFamily="26" charset="0"/>
                <a:cs typeface="Times New Roman" pitchFamily="26" charset="0"/>
              </a:rPr>
              <a:t> RCT</a:t>
            </a:r>
            <a:endParaRPr lang="en-GB" sz="1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2"/>
          <p:cNvSpPr txBox="1">
            <a:spLocks noChangeArrowheads="1"/>
          </p:cNvSpPr>
          <p:nvPr/>
        </p:nvSpPr>
        <p:spPr bwMode="auto">
          <a:xfrm>
            <a:off x="2438400" y="4495800"/>
            <a:ext cx="1377950" cy="61118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27432" tIns="13716" rIns="27432" bIns="13716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sz="1800" b="1" dirty="0">
                <a:solidFill>
                  <a:srgbClr val="000000"/>
                </a:solidFill>
                <a:ea typeface="Times New Roman" pitchFamily="26" charset="0"/>
                <a:cs typeface="Times New Roman" pitchFamily="26" charset="0"/>
              </a:rPr>
              <a:t>Phase I:</a:t>
            </a:r>
            <a:r>
              <a:rPr lang="en-GB" sz="1800" dirty="0">
                <a:solidFill>
                  <a:srgbClr val="000000"/>
                </a:solidFill>
                <a:ea typeface="Times New Roman" pitchFamily="26" charset="0"/>
                <a:cs typeface="Times New Roman" pitchFamily="26" charset="0"/>
              </a:rPr>
              <a:t> Modelling</a:t>
            </a:r>
            <a:endParaRPr lang="en-GB" sz="1800" dirty="0">
              <a:solidFill>
                <a:schemeClr val="tx1"/>
              </a:solidFill>
            </a:endParaRPr>
          </a:p>
        </p:txBody>
      </p:sp>
      <p:sp>
        <p:nvSpPr>
          <p:cNvPr id="3" name="Text Box 13"/>
          <p:cNvSpPr txBox="1">
            <a:spLocks noChangeArrowheads="1"/>
          </p:cNvSpPr>
          <p:nvPr/>
        </p:nvSpPr>
        <p:spPr bwMode="auto">
          <a:xfrm>
            <a:off x="762000" y="4191000"/>
            <a:ext cx="1377950" cy="8794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27432" tIns="13716" rIns="27432" bIns="13716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sz="1800" b="1" dirty="0">
                <a:solidFill>
                  <a:srgbClr val="000000"/>
                </a:solidFill>
                <a:ea typeface="Times New Roman" pitchFamily="26" charset="0"/>
                <a:cs typeface="Times New Roman" pitchFamily="26" charset="0"/>
              </a:rPr>
              <a:t>Preclinical  phase:</a:t>
            </a:r>
            <a:endParaRPr lang="en-GB" sz="1800" dirty="0">
              <a:solidFill>
                <a:schemeClr val="tx1"/>
              </a:solidFill>
            </a:endParaRPr>
          </a:p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sz="1800" dirty="0">
                <a:solidFill>
                  <a:srgbClr val="000000"/>
                </a:solidFill>
                <a:ea typeface="Times New Roman" pitchFamily="26" charset="0"/>
                <a:cs typeface="Times New Roman" pitchFamily="26" charset="0"/>
              </a:rPr>
              <a:t>Theory</a:t>
            </a:r>
            <a:endParaRPr lang="en-GB" sz="1800" dirty="0">
              <a:solidFill>
                <a:schemeClr val="tx1"/>
              </a:solidFill>
            </a:endParaRPr>
          </a:p>
        </p:txBody>
      </p:sp>
      <p:sp>
        <p:nvSpPr>
          <p:cNvPr id="4" name="Content Placeholder 8"/>
          <p:cNvSpPr txBox="1">
            <a:spLocks/>
          </p:cNvSpPr>
          <p:nvPr/>
        </p:nvSpPr>
        <p:spPr bwMode="auto">
          <a:xfrm>
            <a:off x="228600" y="1219200"/>
            <a:ext cx="4038600" cy="28956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Cochrane review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/>
            </a:pPr>
            <a:r>
              <a:rPr lang="en-US" sz="2000" kern="0" dirty="0" smtClean="0">
                <a:solidFill>
                  <a:schemeClr val="tx1"/>
                </a:solidFill>
              </a:rPr>
              <a:t>Qualitative study with GPs and pharmacists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/>
            </a:pPr>
            <a:r>
              <a:rPr lang="en-US" sz="2000" kern="0" dirty="0" smtClean="0">
                <a:solidFill>
                  <a:schemeClr val="tx1"/>
                </a:solidFill>
              </a:rPr>
              <a:t>Impact of </a:t>
            </a:r>
            <a:r>
              <a:rPr lang="en-US" sz="2000" kern="0" dirty="0" err="1" smtClean="0">
                <a:solidFill>
                  <a:schemeClr val="tx1"/>
                </a:solidFill>
              </a:rPr>
              <a:t>multimorbidity</a:t>
            </a:r>
            <a:r>
              <a:rPr lang="en-US" sz="2000" kern="0" dirty="0" smtClean="0">
                <a:solidFill>
                  <a:schemeClr val="tx1"/>
                </a:solidFill>
              </a:rPr>
              <a:t>:</a:t>
            </a:r>
          </a:p>
          <a:p>
            <a:pPr marL="800100" lvl="1" indent="-342900" fontAlgn="base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/>
            </a:pPr>
            <a:r>
              <a:rPr lang="en-US" sz="2000" kern="0" dirty="0" smtClean="0">
                <a:solidFill>
                  <a:schemeClr val="tx1"/>
                </a:solidFill>
              </a:rPr>
              <a:t>Chronic respiratory disease</a:t>
            </a:r>
          </a:p>
          <a:p>
            <a:pPr marL="800100" lvl="1" indent="-342900" fontAlgn="base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/>
            </a:pPr>
            <a:r>
              <a:rPr lang="en-US" sz="2000" kern="0" dirty="0" smtClean="0">
                <a:solidFill>
                  <a:schemeClr val="tx1"/>
                </a:solidFill>
              </a:rPr>
              <a:t>Diabetes 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/>
            </a:pPr>
            <a:r>
              <a:rPr lang="en-US" sz="2000" kern="0" dirty="0" smtClean="0">
                <a:solidFill>
                  <a:schemeClr val="tx1"/>
                </a:solidFill>
              </a:rPr>
              <a:t>Chronic ills of ageing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/>
            </a:pPr>
            <a:r>
              <a:rPr lang="en-US" sz="2000" kern="0" dirty="0" smtClean="0">
                <a:solidFill>
                  <a:schemeClr val="tx1"/>
                </a:solidFill>
              </a:rPr>
              <a:t>Systematic review of risk score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AutoShape 8"/>
          <p:cNvSpPr>
            <a:spLocks noChangeArrowheads="1"/>
          </p:cNvSpPr>
          <p:nvPr/>
        </p:nvSpPr>
        <p:spPr bwMode="auto">
          <a:xfrm>
            <a:off x="762000" y="5257800"/>
            <a:ext cx="7747000" cy="257175"/>
          </a:xfrm>
          <a:prstGeom prst="rightArrow">
            <a:avLst>
              <a:gd name="adj1" fmla="val 50000"/>
              <a:gd name="adj2" fmla="val 753086"/>
            </a:avLst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itle 6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A50044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2743200" y="5486400"/>
            <a:ext cx="5716587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13716" rIns="27432" bIns="13716">
            <a:prstTxWarp prst="textNoShape">
              <a:avLst/>
            </a:prstTxWarp>
          </a:bodyPr>
          <a:lstStyle/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en-GB" sz="1800" b="1" dirty="0">
                <a:solidFill>
                  <a:srgbClr val="000000"/>
                </a:solidFill>
                <a:ea typeface="Times New Roman" pitchFamily="26" charset="0"/>
                <a:cs typeface="Times New Roman" pitchFamily="26" charset="0"/>
              </a:rPr>
              <a:t>Continuum of increasing evidence</a:t>
            </a:r>
            <a:endParaRPr lang="en-GB" sz="1800" dirty="0">
              <a:solidFill>
                <a:schemeClr val="tx1"/>
              </a:solidFill>
            </a:endParaRPr>
          </a:p>
        </p:txBody>
      </p:sp>
      <p:sp>
        <p:nvSpPr>
          <p:cNvPr id="8" name="Content Placeholder 10"/>
          <p:cNvSpPr txBox="1">
            <a:spLocks/>
          </p:cNvSpPr>
          <p:nvPr/>
        </p:nvSpPr>
        <p:spPr bwMode="auto">
          <a:xfrm>
            <a:off x="4953000" y="1447800"/>
            <a:ext cx="3733800" cy="25908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  <a:defRPr/>
            </a:pPr>
            <a:r>
              <a:rPr lang="en-US" sz="2400" kern="0" dirty="0" smtClean="0">
                <a:solidFill>
                  <a:schemeClr val="tx1"/>
                </a:solidFill>
              </a:rPr>
              <a:t>Exploratory trial 1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  <a:defRPr/>
            </a:pPr>
            <a:r>
              <a:rPr lang="en-US" sz="2400" kern="0" dirty="0" smtClean="0">
                <a:solidFill>
                  <a:schemeClr val="tx1"/>
                </a:solidFill>
              </a:rPr>
              <a:t>Exploratory trial 2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  <a:defRPr/>
            </a:pPr>
            <a:r>
              <a:rPr lang="en-US" sz="2400" kern="0" dirty="0" smtClean="0">
                <a:solidFill>
                  <a:schemeClr val="tx1"/>
                </a:solidFill>
              </a:rPr>
              <a:t>Proposed cohort study and RCT</a:t>
            </a:r>
            <a:endParaRPr lang="en-US" sz="2400" kern="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479667" y="3244334"/>
            <a:ext cx="1846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>
                <a:solidFill>
                  <a:srgbClr val="000000"/>
                </a:solidFill>
                <a:ea typeface="Times New Roman" pitchFamily="26" charset="0"/>
                <a:cs typeface="Times New Roman" pitchFamily="26" charset="0"/>
              </a:rPr>
              <a:t> </a:t>
            </a:r>
            <a:endParaRPr lang="en-US" dirty="0"/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5257800" y="4343400"/>
            <a:ext cx="1346200" cy="8794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27432" tIns="13716" rIns="27432" bIns="13716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sz="1800" b="1" dirty="0">
                <a:solidFill>
                  <a:srgbClr val="000000"/>
                </a:solidFill>
                <a:ea typeface="Times New Roman" pitchFamily="26" charset="0"/>
                <a:cs typeface="Times New Roman" pitchFamily="26" charset="0"/>
              </a:rPr>
              <a:t>Phase II:</a:t>
            </a:r>
            <a:r>
              <a:rPr lang="en-GB" sz="1800" dirty="0">
                <a:solidFill>
                  <a:srgbClr val="000000"/>
                </a:solidFill>
                <a:ea typeface="Times New Roman" pitchFamily="26" charset="0"/>
                <a:cs typeface="Times New Roman" pitchFamily="26" charset="0"/>
              </a:rPr>
              <a:t> Exploratory trial</a:t>
            </a:r>
            <a:endParaRPr lang="en-GB" sz="1800" dirty="0">
              <a:solidFill>
                <a:schemeClr val="tx1"/>
              </a:solidFill>
            </a:endParaRPr>
          </a:p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endParaRPr lang="en-GB" sz="1800" dirty="0">
              <a:solidFill>
                <a:schemeClr val="tx1"/>
              </a:solidFill>
            </a:endParaRP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7162800" y="4343400"/>
            <a:ext cx="1549400" cy="838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27432" tIns="13716" rIns="27432" bIns="13716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sz="1800" b="1" dirty="0">
                <a:solidFill>
                  <a:srgbClr val="000000"/>
                </a:solidFill>
                <a:ea typeface="Times New Roman" pitchFamily="26" charset="0"/>
                <a:cs typeface="Times New Roman" pitchFamily="26" charset="0"/>
              </a:rPr>
              <a:t>Phase III:</a:t>
            </a:r>
            <a:r>
              <a:rPr lang="en-GB" sz="1800" dirty="0">
                <a:solidFill>
                  <a:srgbClr val="000000"/>
                </a:solidFill>
                <a:ea typeface="Times New Roman" pitchFamily="26" charset="0"/>
                <a:cs typeface="Times New Roman" pitchFamily="26" charset="0"/>
              </a:rPr>
              <a:t> Definitive</a:t>
            </a:r>
            <a:r>
              <a:rPr lang="en-GB" sz="1800" dirty="0" smtClean="0">
                <a:solidFill>
                  <a:srgbClr val="000000"/>
                </a:solidFill>
                <a:ea typeface="Times New Roman" pitchFamily="26" charset="0"/>
                <a:cs typeface="Times New Roman" pitchFamily="26" charset="0"/>
              </a:rPr>
              <a:t> RCT</a:t>
            </a:r>
            <a:endParaRPr lang="en-GB" sz="1800" dirty="0">
              <a:solidFill>
                <a:schemeClr val="tx1"/>
              </a:solidFill>
            </a:endParaRPr>
          </a:p>
        </p:txBody>
      </p:sp>
      <p:sp>
        <p:nvSpPr>
          <p:cNvPr id="12" name="Oval 17"/>
          <p:cNvSpPr>
            <a:spLocks noChangeArrowheads="1"/>
          </p:cNvSpPr>
          <p:nvPr/>
        </p:nvSpPr>
        <p:spPr bwMode="auto">
          <a:xfrm>
            <a:off x="381000" y="1066800"/>
            <a:ext cx="2667000" cy="6858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162800" cy="141287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 smtClean="0">
                <a:solidFill>
                  <a:srgbClr val="7D112C"/>
                </a:solidFill>
                <a:latin typeface="Arial" charset="0"/>
                <a:ea typeface="ＭＳ Ｐゴシック" charset="-128"/>
              </a:rPr>
              <a:t>Cochrane r</a:t>
            </a:r>
            <a:r>
              <a:rPr lang="en-US" sz="2800" dirty="0" smtClean="0">
                <a:solidFill>
                  <a:srgbClr val="7D112C"/>
                </a:solidFill>
                <a:latin typeface="Arial" charset="0"/>
                <a:ea typeface="ＭＳ Ｐゴシック" charset="-128"/>
                <a:cs typeface="+mj-cs"/>
              </a:rPr>
              <a:t>eview of interventions to improve outcomes for patients with </a:t>
            </a:r>
            <a:r>
              <a:rPr lang="en-US" sz="2800" dirty="0" err="1" smtClean="0">
                <a:solidFill>
                  <a:srgbClr val="7D112C"/>
                </a:solidFill>
                <a:latin typeface="Arial" charset="0"/>
                <a:ea typeface="ＭＳ Ｐゴシック" charset="-128"/>
                <a:cs typeface="+mj-cs"/>
              </a:rPr>
              <a:t>multimorbidity</a:t>
            </a:r>
            <a:endParaRPr lang="en-US" sz="2800" dirty="0" smtClean="0">
              <a:solidFill>
                <a:srgbClr val="7D112C"/>
              </a:solidFill>
              <a:latin typeface="Arial" charset="0"/>
              <a:ea typeface="ＭＳ Ｐゴシック" charset="-128"/>
              <a:cs typeface="+mj-cs"/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CA" sz="2400" dirty="0" smtClean="0">
              <a:latin typeface="Arial" pitchFamily="29" charset="0"/>
              <a:ea typeface="Arial" pitchFamily="29" charset="0"/>
              <a:cs typeface="Arial" pitchFamily="29" charset="0"/>
            </a:endParaRPr>
          </a:p>
          <a:p>
            <a:pPr eaLnBrk="1" hangingPunct="1"/>
            <a:r>
              <a:rPr lang="en-CA" dirty="0" smtClean="0">
                <a:latin typeface="Arial" pitchFamily="29" charset="0"/>
                <a:ea typeface="Arial" pitchFamily="29" charset="0"/>
                <a:cs typeface="Arial" pitchFamily="29" charset="0"/>
              </a:rPr>
              <a:t>Ten </a:t>
            </a:r>
            <a:r>
              <a:rPr lang="en-CA" dirty="0">
                <a:latin typeface="Arial" pitchFamily="29" charset="0"/>
                <a:ea typeface="Arial" pitchFamily="29" charset="0"/>
                <a:cs typeface="Arial" pitchFamily="29" charset="0"/>
              </a:rPr>
              <a:t>studies; all </a:t>
            </a:r>
            <a:r>
              <a:rPr lang="en-CA" dirty="0" err="1">
                <a:latin typeface="Arial" pitchFamily="29" charset="0"/>
                <a:ea typeface="Arial" pitchFamily="29" charset="0"/>
                <a:cs typeface="Arial" pitchFamily="29" charset="0"/>
              </a:rPr>
              <a:t>RCTs</a:t>
            </a:r>
            <a:endParaRPr lang="en-CA" dirty="0" smtClean="0">
              <a:latin typeface="Arial" pitchFamily="29" charset="0"/>
              <a:ea typeface="Arial" pitchFamily="29" charset="0"/>
              <a:cs typeface="Arial" pitchFamily="29" charset="0"/>
            </a:endParaRPr>
          </a:p>
          <a:p>
            <a:pPr eaLnBrk="1" hangingPunct="1"/>
            <a:r>
              <a:rPr lang="en-CA" dirty="0" smtClean="0">
                <a:latin typeface="Arial" pitchFamily="29" charset="0"/>
                <a:ea typeface="Arial" pitchFamily="29" charset="0"/>
                <a:cs typeface="Arial" pitchFamily="29" charset="0"/>
              </a:rPr>
              <a:t>Eight included </a:t>
            </a:r>
            <a:r>
              <a:rPr lang="en-CA" dirty="0">
                <a:latin typeface="Arial" pitchFamily="29" charset="0"/>
                <a:ea typeface="Arial" pitchFamily="29" charset="0"/>
                <a:cs typeface="Arial" pitchFamily="29" charset="0"/>
              </a:rPr>
              <a:t>patients with a broad range of conditions though elderly;</a:t>
            </a:r>
            <a:r>
              <a:rPr lang="en-CA" dirty="0" smtClean="0">
                <a:latin typeface="Arial" pitchFamily="29" charset="0"/>
                <a:ea typeface="Arial" pitchFamily="29" charset="0"/>
                <a:cs typeface="Arial" pitchFamily="29" charset="0"/>
              </a:rPr>
              <a:t> two </a:t>
            </a:r>
            <a:r>
              <a:rPr lang="en-CA" dirty="0">
                <a:latin typeface="Arial" pitchFamily="29" charset="0"/>
                <a:ea typeface="Arial" pitchFamily="29" charset="0"/>
                <a:cs typeface="Arial" pitchFamily="29" charset="0"/>
              </a:rPr>
              <a:t>focused on co-</a:t>
            </a:r>
            <a:r>
              <a:rPr lang="en-CA" dirty="0" smtClean="0">
                <a:latin typeface="Arial" pitchFamily="29" charset="0"/>
                <a:ea typeface="Arial" pitchFamily="29" charset="0"/>
                <a:cs typeface="Arial" pitchFamily="29" charset="0"/>
              </a:rPr>
              <a:t>morbid conditions</a:t>
            </a:r>
          </a:p>
          <a:p>
            <a:pPr eaLnBrk="1" hangingPunct="1"/>
            <a:r>
              <a:rPr lang="en-CA" dirty="0" smtClean="0">
                <a:latin typeface="Arial" pitchFamily="29" charset="0"/>
                <a:ea typeface="Arial" pitchFamily="29" charset="0"/>
                <a:cs typeface="Arial" pitchFamily="29" charset="0"/>
              </a:rPr>
              <a:t>All recent studies and low risk bias</a:t>
            </a:r>
          </a:p>
          <a:p>
            <a:pPr eaLnBrk="1" hangingPunct="1"/>
            <a:r>
              <a:rPr lang="en-CA" dirty="0" smtClean="0">
                <a:latin typeface="Arial" pitchFamily="29" charset="0"/>
                <a:ea typeface="Arial" pitchFamily="29" charset="0"/>
                <a:cs typeface="Arial" pitchFamily="29" charset="0"/>
              </a:rPr>
              <a:t>Pooling and comparing outcomes a problem</a:t>
            </a:r>
          </a:p>
          <a:p>
            <a:pPr eaLnBrk="1" hangingPunct="1"/>
            <a:r>
              <a:rPr lang="en-CA" dirty="0" smtClean="0">
                <a:latin typeface="Arial" pitchFamily="29" charset="0"/>
                <a:ea typeface="Arial" pitchFamily="29" charset="0"/>
                <a:cs typeface="Arial" pitchFamily="29" charset="0"/>
              </a:rPr>
              <a:t>I</a:t>
            </a:r>
            <a:r>
              <a:rPr lang="en-CA" dirty="0" smtClean="0">
                <a:latin typeface="Arial" pitchFamily="29" charset="0"/>
                <a:ea typeface="ＭＳ Ｐゴシック" pitchFamily="29" charset="-128"/>
                <a:cs typeface="ＭＳ Ｐゴシック" pitchFamily="29" charset="-128"/>
              </a:rPr>
              <a:t>dentified types of interventions being tested</a:t>
            </a:r>
            <a:endParaRPr lang="en-CA" dirty="0">
              <a:latin typeface="Arial" pitchFamily="29" charset="0"/>
              <a:ea typeface="ＭＳ Ｐゴシック" pitchFamily="29" charset="-128"/>
              <a:cs typeface="ＭＳ Ｐゴシック" pitchFamily="2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 descr="Intervention elements.pdf"/>
          <p:cNvPicPr>
            <a:picLocks noGrp="1" noChangeAspect="1"/>
          </p:cNvPicPr>
          <p:nvPr>
            <p:ph idx="1"/>
          </p:nvPr>
        </p:nvPicPr>
        <mc:AlternateContent>
          <mc:Choice xmlns:ma="http://schemas.microsoft.com/office/mac/drawingml/2008/main" Requires="ma">
            <p:blipFill>
              <a:blip r:embed="rId2">
                <a:lum contrast="26000"/>
              </a:blip>
              <a:srcRect l="-2382" t="-1683" r="-2382" b="-1683"/>
              <a:stretch>
                <a:fillRect/>
              </a:stretch>
            </p:blipFill>
          </mc:Choice>
          <mc:Fallback>
            <p:blipFill>
              <a:blip r:embed="rId3">
                <a:lum contrast="26000"/>
              </a:blip>
              <a:srcRect l="-2382" t="-1683" r="-2382" b="-1683"/>
              <a:stretch>
                <a:fillRect/>
              </a:stretch>
            </p:blipFill>
          </mc:Fallback>
        </mc:AlternateContent>
        <p:spPr>
          <a:xfrm>
            <a:off x="0" y="228600"/>
            <a:ext cx="8884693" cy="9372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Cochrane review 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Limited research to date </a:t>
            </a:r>
          </a:p>
          <a:p>
            <a:r>
              <a:rPr lang="en-US" dirty="0" smtClean="0"/>
              <a:t>Focus on co-morbid conditions or </a:t>
            </a:r>
            <a:r>
              <a:rPr lang="en-US" dirty="0" err="1" smtClean="0"/>
              <a:t>multimorbidity</a:t>
            </a:r>
            <a:r>
              <a:rPr lang="en-US" dirty="0" smtClean="0"/>
              <a:t> in older patients</a:t>
            </a:r>
          </a:p>
          <a:p>
            <a:r>
              <a:rPr lang="en-US" dirty="0" smtClean="0"/>
              <a:t>Results suggest may be more effective to target interventions towards risk factors or specific functional difficulties. </a:t>
            </a:r>
            <a:r>
              <a:rPr lang="en-US" dirty="0" err="1" smtClean="0"/>
              <a:t>Organisational</a:t>
            </a:r>
            <a:r>
              <a:rPr lang="en-US" dirty="0" smtClean="0"/>
              <a:t> models such as Guided Care disappointing</a:t>
            </a:r>
          </a:p>
          <a:p>
            <a:r>
              <a:rPr lang="en-US" dirty="0" smtClean="0"/>
              <a:t>Need for clear definitions and appropriate outcomes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2"/>
          <p:cNvSpPr txBox="1">
            <a:spLocks noChangeArrowheads="1"/>
          </p:cNvSpPr>
          <p:nvPr/>
        </p:nvSpPr>
        <p:spPr bwMode="auto">
          <a:xfrm>
            <a:off x="2438400" y="4495800"/>
            <a:ext cx="1377950" cy="61118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27432" tIns="13716" rIns="27432" bIns="13716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sz="1800" b="1" dirty="0">
                <a:solidFill>
                  <a:srgbClr val="000000"/>
                </a:solidFill>
                <a:ea typeface="Times New Roman" pitchFamily="26" charset="0"/>
                <a:cs typeface="Times New Roman" pitchFamily="26" charset="0"/>
              </a:rPr>
              <a:t>Phase I:</a:t>
            </a:r>
            <a:r>
              <a:rPr lang="en-GB" sz="1800" dirty="0">
                <a:solidFill>
                  <a:srgbClr val="000000"/>
                </a:solidFill>
                <a:ea typeface="Times New Roman" pitchFamily="26" charset="0"/>
                <a:cs typeface="Times New Roman" pitchFamily="26" charset="0"/>
              </a:rPr>
              <a:t> Modelling</a:t>
            </a:r>
            <a:endParaRPr lang="en-GB" sz="1800" dirty="0">
              <a:solidFill>
                <a:schemeClr val="tx1"/>
              </a:solidFill>
            </a:endParaRPr>
          </a:p>
        </p:txBody>
      </p:sp>
      <p:sp>
        <p:nvSpPr>
          <p:cNvPr id="3" name="Text Box 13"/>
          <p:cNvSpPr txBox="1">
            <a:spLocks noChangeArrowheads="1"/>
          </p:cNvSpPr>
          <p:nvPr/>
        </p:nvSpPr>
        <p:spPr bwMode="auto">
          <a:xfrm>
            <a:off x="762000" y="4267200"/>
            <a:ext cx="1377950" cy="8794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27432" tIns="13716" rIns="27432" bIns="13716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sz="1800" b="1" dirty="0">
                <a:solidFill>
                  <a:srgbClr val="000000"/>
                </a:solidFill>
                <a:ea typeface="Times New Roman" pitchFamily="26" charset="0"/>
                <a:cs typeface="Times New Roman" pitchFamily="26" charset="0"/>
              </a:rPr>
              <a:t>Preclinical  phase:</a:t>
            </a:r>
            <a:endParaRPr lang="en-GB" sz="1800" dirty="0">
              <a:solidFill>
                <a:schemeClr val="tx1"/>
              </a:solidFill>
            </a:endParaRPr>
          </a:p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sz="1800" dirty="0">
                <a:solidFill>
                  <a:srgbClr val="000000"/>
                </a:solidFill>
                <a:ea typeface="Times New Roman" pitchFamily="26" charset="0"/>
                <a:cs typeface="Times New Roman" pitchFamily="26" charset="0"/>
              </a:rPr>
              <a:t>Theory</a:t>
            </a:r>
            <a:endParaRPr lang="en-GB" sz="1800" dirty="0">
              <a:solidFill>
                <a:schemeClr val="tx1"/>
              </a:solidFill>
            </a:endParaRPr>
          </a:p>
        </p:txBody>
      </p:sp>
      <p:sp>
        <p:nvSpPr>
          <p:cNvPr id="4" name="Content Placeholder 8"/>
          <p:cNvSpPr txBox="1">
            <a:spLocks/>
          </p:cNvSpPr>
          <p:nvPr/>
        </p:nvSpPr>
        <p:spPr bwMode="auto">
          <a:xfrm>
            <a:off x="228600" y="1295400"/>
            <a:ext cx="4038600" cy="28956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Cochrane review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Qualitative </a:t>
            </a:r>
            <a:r>
              <a:rPr lang="en-US" sz="2000" kern="0" dirty="0" smtClean="0">
                <a:solidFill>
                  <a:schemeClr val="tx1"/>
                </a:solidFill>
              </a:rPr>
              <a:t>study with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GPs and pharmacists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/>
            </a:pPr>
            <a:r>
              <a:rPr lang="en-US" sz="2000" kern="0" dirty="0" smtClean="0">
                <a:solidFill>
                  <a:schemeClr val="tx1"/>
                </a:solidFill>
              </a:rPr>
              <a:t>Impact of </a:t>
            </a:r>
            <a:r>
              <a:rPr lang="en-US" sz="2000" kern="0" dirty="0" err="1" smtClean="0">
                <a:solidFill>
                  <a:schemeClr val="tx1"/>
                </a:solidFill>
              </a:rPr>
              <a:t>multimorbidity</a:t>
            </a:r>
            <a:r>
              <a:rPr lang="en-US" sz="2000" kern="0" dirty="0" smtClean="0">
                <a:solidFill>
                  <a:schemeClr val="tx1"/>
                </a:solidFill>
              </a:rPr>
              <a:t>:</a:t>
            </a:r>
          </a:p>
          <a:p>
            <a:pPr marL="800100" lvl="1" indent="-342900" fontAlgn="base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/>
            </a:pPr>
            <a:r>
              <a:rPr lang="en-US" sz="2000" kern="0" dirty="0" smtClean="0">
                <a:solidFill>
                  <a:schemeClr val="tx1"/>
                </a:solidFill>
              </a:rPr>
              <a:t>Chronic respiratory disease</a:t>
            </a:r>
          </a:p>
          <a:p>
            <a:pPr marL="800100" lvl="1" indent="-342900" fontAlgn="base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/>
            </a:pPr>
            <a:r>
              <a:rPr lang="en-US" sz="2000" kern="0" dirty="0" smtClean="0">
                <a:solidFill>
                  <a:schemeClr val="tx1"/>
                </a:solidFill>
              </a:rPr>
              <a:t>Diabetes 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/>
            </a:pPr>
            <a:r>
              <a:rPr lang="en-US" sz="2000" kern="0" dirty="0" smtClean="0">
                <a:solidFill>
                  <a:schemeClr val="tx1"/>
                </a:solidFill>
              </a:rPr>
              <a:t>Chronic ills of ageing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/>
            </a:pPr>
            <a:r>
              <a:rPr lang="en-US" sz="2000" kern="0" dirty="0" smtClean="0">
                <a:solidFill>
                  <a:schemeClr val="tx1"/>
                </a:solidFill>
              </a:rPr>
              <a:t>Systematic review of risk score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AutoShape 8"/>
          <p:cNvSpPr>
            <a:spLocks noChangeArrowheads="1"/>
          </p:cNvSpPr>
          <p:nvPr/>
        </p:nvSpPr>
        <p:spPr bwMode="auto">
          <a:xfrm>
            <a:off x="762000" y="5257800"/>
            <a:ext cx="7747000" cy="257175"/>
          </a:xfrm>
          <a:prstGeom prst="rightArrow">
            <a:avLst>
              <a:gd name="adj1" fmla="val 50000"/>
              <a:gd name="adj2" fmla="val 753086"/>
            </a:avLst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itle 6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A50044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2743200" y="5486400"/>
            <a:ext cx="5716587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13716" rIns="27432" bIns="13716">
            <a:prstTxWarp prst="textNoShape">
              <a:avLst/>
            </a:prstTxWarp>
          </a:bodyPr>
          <a:lstStyle/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en-GB" sz="1800" b="1" dirty="0">
                <a:solidFill>
                  <a:srgbClr val="000000"/>
                </a:solidFill>
                <a:ea typeface="Times New Roman" pitchFamily="26" charset="0"/>
                <a:cs typeface="Times New Roman" pitchFamily="26" charset="0"/>
              </a:rPr>
              <a:t>Continuum of increasing evidence</a:t>
            </a:r>
            <a:endParaRPr lang="en-GB" sz="1800" dirty="0">
              <a:solidFill>
                <a:schemeClr val="tx1"/>
              </a:solidFill>
            </a:endParaRPr>
          </a:p>
        </p:txBody>
      </p:sp>
      <p:sp>
        <p:nvSpPr>
          <p:cNvPr id="8" name="Content Placeholder 10"/>
          <p:cNvSpPr txBox="1">
            <a:spLocks/>
          </p:cNvSpPr>
          <p:nvPr/>
        </p:nvSpPr>
        <p:spPr bwMode="auto">
          <a:xfrm>
            <a:off x="4953000" y="1447800"/>
            <a:ext cx="3733800" cy="25908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  <a:defRPr/>
            </a:pPr>
            <a:r>
              <a:rPr lang="en-US" sz="2400" kern="0" dirty="0" smtClean="0">
                <a:solidFill>
                  <a:schemeClr val="tx1"/>
                </a:solidFill>
              </a:rPr>
              <a:t>Exploratory trial 1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  <a:defRPr/>
            </a:pPr>
            <a:r>
              <a:rPr lang="en-US" sz="2400" kern="0" dirty="0" smtClean="0">
                <a:solidFill>
                  <a:schemeClr val="tx1"/>
                </a:solidFill>
              </a:rPr>
              <a:t>Exploratory trial 2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2400" kern="0" dirty="0" smtClean="0">
                <a:solidFill>
                  <a:schemeClr val="tx1"/>
                </a:solidFill>
              </a:rPr>
              <a:t>Proposed cohort study and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RCT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479667" y="3244334"/>
            <a:ext cx="1846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>
                <a:solidFill>
                  <a:srgbClr val="000000"/>
                </a:solidFill>
                <a:ea typeface="Times New Roman" pitchFamily="26" charset="0"/>
                <a:cs typeface="Times New Roman" pitchFamily="26" charset="0"/>
              </a:rPr>
              <a:t> </a:t>
            </a:r>
            <a:endParaRPr lang="en-US" dirty="0"/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5257800" y="4343400"/>
            <a:ext cx="1346200" cy="8794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27432" tIns="13716" rIns="27432" bIns="13716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sz="1800" b="1" dirty="0">
                <a:solidFill>
                  <a:srgbClr val="000000"/>
                </a:solidFill>
                <a:ea typeface="Times New Roman" pitchFamily="26" charset="0"/>
                <a:cs typeface="Times New Roman" pitchFamily="26" charset="0"/>
              </a:rPr>
              <a:t>Phase II:</a:t>
            </a:r>
            <a:r>
              <a:rPr lang="en-GB" sz="1800" dirty="0">
                <a:solidFill>
                  <a:srgbClr val="000000"/>
                </a:solidFill>
                <a:ea typeface="Times New Roman" pitchFamily="26" charset="0"/>
                <a:cs typeface="Times New Roman" pitchFamily="26" charset="0"/>
              </a:rPr>
              <a:t> Exploratory trial</a:t>
            </a:r>
            <a:endParaRPr lang="en-GB" sz="1800" dirty="0">
              <a:solidFill>
                <a:schemeClr val="tx1"/>
              </a:solidFill>
            </a:endParaRPr>
          </a:p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endParaRPr lang="en-GB" sz="1800" dirty="0">
              <a:solidFill>
                <a:schemeClr val="tx1"/>
              </a:solidFill>
            </a:endParaRP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7162800" y="4343400"/>
            <a:ext cx="1549400" cy="838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27432" tIns="13716" rIns="27432" bIns="13716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sz="1800" b="1" dirty="0">
                <a:solidFill>
                  <a:srgbClr val="000000"/>
                </a:solidFill>
                <a:ea typeface="Times New Roman" pitchFamily="26" charset="0"/>
                <a:cs typeface="Times New Roman" pitchFamily="26" charset="0"/>
              </a:rPr>
              <a:t>Phase III:</a:t>
            </a:r>
            <a:r>
              <a:rPr lang="en-GB" sz="1800" dirty="0">
                <a:solidFill>
                  <a:srgbClr val="000000"/>
                </a:solidFill>
                <a:ea typeface="Times New Roman" pitchFamily="26" charset="0"/>
                <a:cs typeface="Times New Roman" pitchFamily="26" charset="0"/>
              </a:rPr>
              <a:t> Definitive</a:t>
            </a:r>
            <a:r>
              <a:rPr lang="en-GB" sz="1800" dirty="0" smtClean="0">
                <a:solidFill>
                  <a:srgbClr val="000000"/>
                </a:solidFill>
                <a:ea typeface="Times New Roman" pitchFamily="26" charset="0"/>
                <a:cs typeface="Times New Roman" pitchFamily="26" charset="0"/>
              </a:rPr>
              <a:t> RCT</a:t>
            </a:r>
            <a:endParaRPr lang="en-GB" sz="1800" dirty="0">
              <a:solidFill>
                <a:schemeClr val="tx1"/>
              </a:solidFill>
            </a:endParaRPr>
          </a:p>
        </p:txBody>
      </p:sp>
      <p:sp>
        <p:nvSpPr>
          <p:cNvPr id="12" name="Oval 17"/>
          <p:cNvSpPr>
            <a:spLocks noChangeArrowheads="1"/>
          </p:cNvSpPr>
          <p:nvPr/>
        </p:nvSpPr>
        <p:spPr bwMode="auto">
          <a:xfrm>
            <a:off x="0" y="1524000"/>
            <a:ext cx="4419600" cy="9144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086600" cy="1412875"/>
          </a:xfrm>
        </p:spPr>
        <p:txBody>
          <a:bodyPr/>
          <a:lstStyle/>
          <a:p>
            <a:r>
              <a:rPr lang="en-GB" sz="2800" dirty="0" smtClean="0">
                <a:ea typeface="ＭＳ Ｐゴシック" pitchFamily="29" charset="-128"/>
                <a:cs typeface="ＭＳ Ｐゴシック" pitchFamily="29" charset="-128"/>
              </a:rPr>
              <a:t>Qualitative study of experiences’ of GPs and pharmacists managing </a:t>
            </a:r>
            <a:r>
              <a:rPr lang="en-GB" sz="2800" dirty="0" err="1" smtClean="0">
                <a:ea typeface="ＭＳ Ｐゴシック" pitchFamily="29" charset="-128"/>
                <a:cs typeface="ＭＳ Ｐゴシック" pitchFamily="29" charset="-128"/>
              </a:rPr>
              <a:t>multimorbidity</a:t>
            </a:r>
            <a:endParaRPr lang="en-GB" sz="2800" dirty="0" smtClean="0">
              <a:ea typeface="ＭＳ Ｐゴシック" pitchFamily="29" charset="-128"/>
              <a:cs typeface="ＭＳ Ｐゴシック" pitchFamily="29" charset="-128"/>
            </a:endParaRP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>
                <a:ea typeface="ＭＳ Ｐゴシック" pitchFamily="29" charset="-128"/>
                <a:cs typeface="ＭＳ Ｐゴシック" pitchFamily="29" charset="-128"/>
              </a:rPr>
              <a:t>Focus groups with GPs and pharmacists</a:t>
            </a:r>
          </a:p>
          <a:p>
            <a:r>
              <a:rPr lang="en-GB" sz="2400" dirty="0" smtClean="0">
                <a:ea typeface="ＭＳ Ｐゴシック" pitchFamily="29" charset="-128"/>
                <a:cs typeface="ＭＳ Ｐゴシック" pitchFamily="29" charset="-128"/>
              </a:rPr>
              <a:t>Themes</a:t>
            </a:r>
          </a:p>
          <a:p>
            <a:pPr lvl="1"/>
            <a:r>
              <a:rPr lang="en-US" sz="2400" dirty="0" smtClean="0"/>
              <a:t>Link to </a:t>
            </a:r>
            <a:r>
              <a:rPr lang="en-US" sz="2400" dirty="0" err="1" smtClean="0"/>
              <a:t>polypharmacy</a:t>
            </a:r>
            <a:r>
              <a:rPr lang="en-US" sz="2400" dirty="0" smtClean="0"/>
              <a:t> and ageing</a:t>
            </a:r>
          </a:p>
          <a:p>
            <a:pPr lvl="1"/>
            <a:r>
              <a:rPr lang="en-US" sz="2400" dirty="0" smtClean="0"/>
              <a:t>Health systems issues relating to lack to time, </a:t>
            </a:r>
            <a:r>
              <a:rPr lang="en-US" sz="2400" dirty="0" err="1" smtClean="0"/>
              <a:t>interprofessional</a:t>
            </a:r>
            <a:r>
              <a:rPr lang="en-US" sz="2400" dirty="0" smtClean="0"/>
              <a:t> communication difficulties, and fragmentation of care</a:t>
            </a:r>
          </a:p>
          <a:p>
            <a:pPr lvl="1"/>
            <a:r>
              <a:rPr lang="en-US" sz="2400" dirty="0" smtClean="0"/>
              <a:t>Individual issues from clinicians relating to professional roles, clinical uncertainty, and avoidance</a:t>
            </a:r>
          </a:p>
          <a:p>
            <a:pPr lvl="1"/>
            <a:r>
              <a:rPr lang="en-US" sz="2400" dirty="0" smtClean="0"/>
              <a:t>Patient issues: ‘Not all need intervention’</a:t>
            </a:r>
          </a:p>
          <a:p>
            <a:pPr lvl="1"/>
            <a:r>
              <a:rPr lang="en-US" sz="2400" dirty="0" smtClean="0"/>
              <a:t>Potential management solutions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>
                <a:solidFill>
                  <a:srgbClr val="7D112C"/>
                </a:solidFill>
                <a:ea typeface="ＭＳ Ｐゴシック" pitchFamily="29" charset="-128"/>
                <a:cs typeface="ＭＳ Ｐゴシック" pitchFamily="29" charset="-128"/>
              </a:rPr>
              <a:t>Overview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pPr eaLnBrk="1" hangingPunct="1"/>
            <a:r>
              <a:rPr lang="en-US" sz="3200" dirty="0" smtClean="0">
                <a:ea typeface="ＭＳ Ｐゴシック" pitchFamily="29" charset="-128"/>
                <a:cs typeface="ＭＳ Ｐゴシック" pitchFamily="29" charset="-128"/>
              </a:rPr>
              <a:t>Background</a:t>
            </a:r>
          </a:p>
          <a:p>
            <a:r>
              <a:rPr lang="en-US" sz="3200" dirty="0" smtClean="0">
                <a:ea typeface="ＭＳ Ｐゴシック" pitchFamily="29" charset="-128"/>
                <a:cs typeface="ＭＳ Ｐゴシック" pitchFamily="29" charset="-128"/>
              </a:rPr>
              <a:t>Why important</a:t>
            </a:r>
          </a:p>
          <a:p>
            <a:pPr eaLnBrk="1" hangingPunct="1"/>
            <a:r>
              <a:rPr lang="en-US" sz="3200" dirty="0" smtClean="0">
                <a:ea typeface="ＭＳ Ｐゴシック" pitchFamily="29" charset="-128"/>
                <a:cs typeface="ＭＳ Ｐゴシック" pitchFamily="29" charset="-128"/>
              </a:rPr>
              <a:t>Definitions</a:t>
            </a:r>
          </a:p>
          <a:p>
            <a:pPr eaLnBrk="1" hangingPunct="1"/>
            <a:endParaRPr lang="en-US" sz="3200" dirty="0" smtClean="0">
              <a:ea typeface="ＭＳ Ｐゴシック" pitchFamily="29" charset="-128"/>
              <a:cs typeface="ＭＳ Ｐゴシック" pitchFamily="29" charset="-128"/>
            </a:endParaRPr>
          </a:p>
          <a:p>
            <a:pPr eaLnBrk="1" hangingPunct="1"/>
            <a:r>
              <a:rPr lang="en-US" sz="3200" dirty="0" smtClean="0">
                <a:ea typeface="ＭＳ Ｐゴシック" pitchFamily="29" charset="-128"/>
                <a:cs typeface="ＭＳ Ｐゴシック" pitchFamily="29" charset="-128"/>
              </a:rPr>
              <a:t>Research </a:t>
            </a:r>
            <a:r>
              <a:rPr lang="en-US" sz="3200" dirty="0" err="1" smtClean="0">
                <a:ea typeface="ＭＳ Ｐゴシック" pitchFamily="29" charset="-128"/>
                <a:cs typeface="ＭＳ Ｐゴシック" pitchFamily="29" charset="-128"/>
              </a:rPr>
              <a:t>programme</a:t>
            </a:r>
            <a:r>
              <a:rPr lang="en-US" sz="3200" dirty="0" smtClean="0">
                <a:ea typeface="ＭＳ Ｐゴシック" pitchFamily="29" charset="-128"/>
                <a:cs typeface="ＭＳ Ｐゴシック" pitchFamily="29" charset="-128"/>
              </a:rPr>
              <a:t> </a:t>
            </a:r>
          </a:p>
          <a:p>
            <a:pPr eaLnBrk="1" hangingPunct="1"/>
            <a:endParaRPr lang="en-US" sz="3200" dirty="0" smtClean="0">
              <a:ea typeface="ＭＳ Ｐゴシック" pitchFamily="29" charset="-128"/>
              <a:cs typeface="ＭＳ Ｐゴシック" pitchFamily="29" charset="-128"/>
            </a:endParaRPr>
          </a:p>
          <a:p>
            <a:pPr eaLnBrk="1" hangingPunct="1"/>
            <a:r>
              <a:rPr lang="en-US" sz="3200" dirty="0" smtClean="0">
                <a:ea typeface="ＭＳ Ｐゴシック" pitchFamily="29" charset="-128"/>
                <a:cs typeface="ＭＳ Ｐゴシック" pitchFamily="29" charset="-128"/>
              </a:rPr>
              <a:t>Policy link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086600" cy="1412875"/>
          </a:xfrm>
        </p:spPr>
        <p:txBody>
          <a:bodyPr/>
          <a:lstStyle/>
          <a:p>
            <a:r>
              <a:rPr lang="en-GB" sz="2800" dirty="0" smtClean="0">
                <a:ea typeface="ＭＳ Ｐゴシック" pitchFamily="29" charset="-128"/>
                <a:cs typeface="ＭＳ Ｐゴシック" pitchFamily="29" charset="-128"/>
              </a:rPr>
              <a:t>Qualitative study of experiences’ of GPs and pharmacists managing </a:t>
            </a:r>
            <a:r>
              <a:rPr lang="en-GB" sz="2800" dirty="0" err="1" smtClean="0">
                <a:ea typeface="ＭＳ Ｐゴシック" pitchFamily="29" charset="-128"/>
                <a:cs typeface="ＭＳ Ｐゴシック" pitchFamily="29" charset="-128"/>
              </a:rPr>
              <a:t>multimorbidity</a:t>
            </a:r>
            <a:endParaRPr lang="en-GB" sz="2800" dirty="0" smtClean="0">
              <a:ea typeface="ＭＳ Ｐゴシック" pitchFamily="29" charset="-128"/>
              <a:cs typeface="ＭＳ Ｐゴシック" pitchFamily="29" charset="-128"/>
            </a:endParaRP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ga-IE" sz="2400" dirty="0" smtClean="0">
              <a:ea typeface="ＭＳ Ｐゴシック" pitchFamily="29" charset="-128"/>
              <a:cs typeface="ＭＳ Ｐゴシック" pitchFamily="29" charset="-128"/>
            </a:endParaRPr>
          </a:p>
          <a:p>
            <a:r>
              <a:rPr lang="ga-IE" sz="2400" dirty="0" smtClean="0">
                <a:ea typeface="ＭＳ Ｐゴシック" pitchFamily="29" charset="-128"/>
                <a:cs typeface="ＭＳ Ｐゴシック" pitchFamily="29" charset="-128"/>
              </a:rPr>
              <a:t>Idea of ‘Pandora’s box’</a:t>
            </a:r>
          </a:p>
          <a:p>
            <a:endParaRPr lang="ga-IE" sz="2400" dirty="0" smtClean="0">
              <a:ea typeface="ＭＳ Ｐゴシック" pitchFamily="29" charset="-128"/>
              <a:cs typeface="ＭＳ Ｐゴシック" pitchFamily="29" charset="-128"/>
            </a:endParaRPr>
          </a:p>
          <a:p>
            <a:r>
              <a:rPr lang="ga-IE" sz="2400" dirty="0" smtClean="0">
                <a:ea typeface="ＭＳ Ｐゴシック" pitchFamily="29" charset="-128"/>
                <a:cs typeface="ＭＳ Ｐゴシック" pitchFamily="29" charset="-128"/>
              </a:rPr>
              <a:t>“Like eating an elephant, bite off one chunk at a time”</a:t>
            </a:r>
          </a:p>
          <a:p>
            <a:endParaRPr lang="ga-IE" sz="2400" dirty="0" smtClean="0">
              <a:ea typeface="ＭＳ Ｐゴシック" pitchFamily="29" charset="-128"/>
              <a:cs typeface="ＭＳ Ｐゴシック" pitchFamily="29" charset="-128"/>
            </a:endParaRPr>
          </a:p>
          <a:p>
            <a:r>
              <a:rPr lang="ga-IE" sz="2400" dirty="0" smtClean="0">
                <a:ea typeface="ＭＳ Ｐゴシック" pitchFamily="29" charset="-128"/>
                <a:cs typeface="ＭＳ Ｐゴシック" pitchFamily="29" charset="-128"/>
              </a:rPr>
              <a:t>Hot Topics course for GPs</a:t>
            </a:r>
          </a:p>
          <a:p>
            <a:pPr lvl="1"/>
            <a:r>
              <a:rPr lang="ga-IE" sz="2400" dirty="0" smtClean="0">
                <a:ea typeface="ＭＳ Ｐゴシック" pitchFamily="29" charset="-128"/>
                <a:cs typeface="ＭＳ Ｐゴシック" pitchFamily="29" charset="-128"/>
              </a:rPr>
              <a:t>Ask patient to prioritise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2"/>
          <p:cNvSpPr txBox="1">
            <a:spLocks noChangeArrowheads="1"/>
          </p:cNvSpPr>
          <p:nvPr/>
        </p:nvSpPr>
        <p:spPr bwMode="auto">
          <a:xfrm>
            <a:off x="2438400" y="4495800"/>
            <a:ext cx="1377950" cy="61118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27432" tIns="13716" rIns="27432" bIns="13716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sz="1800" b="1" dirty="0">
                <a:solidFill>
                  <a:srgbClr val="000000"/>
                </a:solidFill>
                <a:ea typeface="Times New Roman" pitchFamily="26" charset="0"/>
                <a:cs typeface="Times New Roman" pitchFamily="26" charset="0"/>
              </a:rPr>
              <a:t>Phase I:</a:t>
            </a:r>
            <a:r>
              <a:rPr lang="en-GB" sz="1800" dirty="0">
                <a:solidFill>
                  <a:srgbClr val="000000"/>
                </a:solidFill>
                <a:ea typeface="Times New Roman" pitchFamily="26" charset="0"/>
                <a:cs typeface="Times New Roman" pitchFamily="26" charset="0"/>
              </a:rPr>
              <a:t> Modelling</a:t>
            </a:r>
            <a:endParaRPr lang="en-GB" sz="1800" dirty="0">
              <a:solidFill>
                <a:schemeClr val="tx1"/>
              </a:solidFill>
            </a:endParaRPr>
          </a:p>
        </p:txBody>
      </p:sp>
      <p:sp>
        <p:nvSpPr>
          <p:cNvPr id="3" name="Text Box 13"/>
          <p:cNvSpPr txBox="1">
            <a:spLocks noChangeArrowheads="1"/>
          </p:cNvSpPr>
          <p:nvPr/>
        </p:nvSpPr>
        <p:spPr bwMode="auto">
          <a:xfrm>
            <a:off x="762000" y="4191000"/>
            <a:ext cx="1377950" cy="8794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27432" tIns="13716" rIns="27432" bIns="13716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sz="1800" b="1" dirty="0">
                <a:solidFill>
                  <a:srgbClr val="000000"/>
                </a:solidFill>
                <a:ea typeface="Times New Roman" pitchFamily="26" charset="0"/>
                <a:cs typeface="Times New Roman" pitchFamily="26" charset="0"/>
              </a:rPr>
              <a:t>Preclinical  phase:</a:t>
            </a:r>
            <a:endParaRPr lang="en-GB" sz="1800" dirty="0">
              <a:solidFill>
                <a:schemeClr val="tx1"/>
              </a:solidFill>
            </a:endParaRPr>
          </a:p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sz="1800" dirty="0">
                <a:solidFill>
                  <a:srgbClr val="000000"/>
                </a:solidFill>
                <a:ea typeface="Times New Roman" pitchFamily="26" charset="0"/>
                <a:cs typeface="Times New Roman" pitchFamily="26" charset="0"/>
              </a:rPr>
              <a:t>Theory</a:t>
            </a:r>
            <a:endParaRPr lang="en-GB" sz="1800" dirty="0">
              <a:solidFill>
                <a:schemeClr val="tx1"/>
              </a:solidFill>
            </a:endParaRPr>
          </a:p>
        </p:txBody>
      </p:sp>
      <p:sp>
        <p:nvSpPr>
          <p:cNvPr id="4" name="Content Placeholder 8"/>
          <p:cNvSpPr txBox="1">
            <a:spLocks/>
          </p:cNvSpPr>
          <p:nvPr/>
        </p:nvSpPr>
        <p:spPr bwMode="auto">
          <a:xfrm>
            <a:off x="228600" y="1219200"/>
            <a:ext cx="4038600" cy="28956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Cochrane review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/>
            </a:pPr>
            <a:r>
              <a:rPr lang="en-US" sz="2000" kern="0" dirty="0" smtClean="0">
                <a:solidFill>
                  <a:schemeClr val="tx1"/>
                </a:solidFill>
              </a:rPr>
              <a:t>Qualitative study with GPs and pharmacists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/>
            </a:pPr>
            <a:r>
              <a:rPr lang="en-US" sz="2000" kern="0" dirty="0" smtClean="0">
                <a:solidFill>
                  <a:schemeClr val="tx1"/>
                </a:solidFill>
              </a:rPr>
              <a:t>Impact of </a:t>
            </a:r>
            <a:r>
              <a:rPr lang="en-US" sz="2000" kern="0" dirty="0" err="1" smtClean="0">
                <a:solidFill>
                  <a:schemeClr val="tx1"/>
                </a:solidFill>
              </a:rPr>
              <a:t>multimorbidity</a:t>
            </a:r>
            <a:r>
              <a:rPr lang="en-US" sz="2000" kern="0" dirty="0" smtClean="0">
                <a:solidFill>
                  <a:schemeClr val="tx1"/>
                </a:solidFill>
              </a:rPr>
              <a:t>:</a:t>
            </a:r>
          </a:p>
          <a:p>
            <a:pPr marL="800100" lvl="1" indent="-342900" fontAlgn="base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/>
            </a:pPr>
            <a:r>
              <a:rPr lang="en-US" sz="2000" kern="0" dirty="0" smtClean="0">
                <a:solidFill>
                  <a:schemeClr val="tx1"/>
                </a:solidFill>
              </a:rPr>
              <a:t>Chronic respiratory disease</a:t>
            </a:r>
          </a:p>
          <a:p>
            <a:pPr marL="800100" lvl="1" indent="-342900" fontAlgn="base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/>
            </a:pPr>
            <a:r>
              <a:rPr lang="en-US" sz="2000" kern="0" dirty="0" smtClean="0">
                <a:solidFill>
                  <a:schemeClr val="tx1"/>
                </a:solidFill>
              </a:rPr>
              <a:t>Diabetes 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/>
            </a:pPr>
            <a:r>
              <a:rPr lang="en-US" sz="2000" kern="0" dirty="0" smtClean="0">
                <a:solidFill>
                  <a:schemeClr val="tx1"/>
                </a:solidFill>
              </a:rPr>
              <a:t>Chronic ills of ageing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/>
            </a:pPr>
            <a:r>
              <a:rPr lang="en-US" sz="2000" kern="0" dirty="0" smtClean="0">
                <a:solidFill>
                  <a:schemeClr val="tx1"/>
                </a:solidFill>
              </a:rPr>
              <a:t>Systematic review of risk score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AutoShape 8"/>
          <p:cNvSpPr>
            <a:spLocks noChangeArrowheads="1"/>
          </p:cNvSpPr>
          <p:nvPr/>
        </p:nvSpPr>
        <p:spPr bwMode="auto">
          <a:xfrm>
            <a:off x="762000" y="5257800"/>
            <a:ext cx="7747000" cy="257175"/>
          </a:xfrm>
          <a:prstGeom prst="rightArrow">
            <a:avLst>
              <a:gd name="adj1" fmla="val 50000"/>
              <a:gd name="adj2" fmla="val 753086"/>
            </a:avLst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itle 6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A50044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2743200" y="5486400"/>
            <a:ext cx="5716587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13716" rIns="27432" bIns="13716">
            <a:prstTxWarp prst="textNoShape">
              <a:avLst/>
            </a:prstTxWarp>
          </a:bodyPr>
          <a:lstStyle/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en-GB" sz="1800" b="1" dirty="0">
                <a:solidFill>
                  <a:srgbClr val="000000"/>
                </a:solidFill>
                <a:ea typeface="Times New Roman" pitchFamily="26" charset="0"/>
                <a:cs typeface="Times New Roman" pitchFamily="26" charset="0"/>
              </a:rPr>
              <a:t>Continuum of increasing evidence</a:t>
            </a:r>
            <a:endParaRPr lang="en-GB" sz="1800" dirty="0">
              <a:solidFill>
                <a:schemeClr val="tx1"/>
              </a:solidFill>
            </a:endParaRPr>
          </a:p>
        </p:txBody>
      </p:sp>
      <p:sp>
        <p:nvSpPr>
          <p:cNvPr id="8" name="Content Placeholder 10"/>
          <p:cNvSpPr txBox="1">
            <a:spLocks/>
          </p:cNvSpPr>
          <p:nvPr/>
        </p:nvSpPr>
        <p:spPr bwMode="auto">
          <a:xfrm>
            <a:off x="4953000" y="1447800"/>
            <a:ext cx="3733800" cy="25908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  <a:defRPr/>
            </a:pPr>
            <a:r>
              <a:rPr lang="en-US" sz="2400" kern="0" dirty="0" smtClean="0">
                <a:solidFill>
                  <a:schemeClr val="tx1"/>
                </a:solidFill>
              </a:rPr>
              <a:t>Exploratory trial 1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  <a:defRPr/>
            </a:pPr>
            <a:r>
              <a:rPr lang="en-US" sz="2400" kern="0" dirty="0" smtClean="0">
                <a:solidFill>
                  <a:schemeClr val="tx1"/>
                </a:solidFill>
              </a:rPr>
              <a:t>Exploratory trial 2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  <a:defRPr/>
            </a:pPr>
            <a:r>
              <a:rPr lang="en-US" sz="2400" kern="0" dirty="0" smtClean="0">
                <a:solidFill>
                  <a:schemeClr val="tx1"/>
                </a:solidFill>
              </a:rPr>
              <a:t>Proposed cohort study and RCT</a:t>
            </a:r>
            <a:endParaRPr lang="en-US" sz="2400" kern="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479667" y="3244334"/>
            <a:ext cx="1846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>
                <a:solidFill>
                  <a:srgbClr val="000000"/>
                </a:solidFill>
                <a:ea typeface="Times New Roman" pitchFamily="26" charset="0"/>
                <a:cs typeface="Times New Roman" pitchFamily="26" charset="0"/>
              </a:rPr>
              <a:t> </a:t>
            </a:r>
            <a:endParaRPr lang="en-US" dirty="0"/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5257800" y="4343400"/>
            <a:ext cx="1346200" cy="8794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27432" tIns="13716" rIns="27432" bIns="13716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sz="1800" b="1" dirty="0">
                <a:solidFill>
                  <a:srgbClr val="000000"/>
                </a:solidFill>
                <a:ea typeface="Times New Roman" pitchFamily="26" charset="0"/>
                <a:cs typeface="Times New Roman" pitchFamily="26" charset="0"/>
              </a:rPr>
              <a:t>Phase II:</a:t>
            </a:r>
            <a:r>
              <a:rPr lang="en-GB" sz="1800" dirty="0">
                <a:solidFill>
                  <a:srgbClr val="000000"/>
                </a:solidFill>
                <a:ea typeface="Times New Roman" pitchFamily="26" charset="0"/>
                <a:cs typeface="Times New Roman" pitchFamily="26" charset="0"/>
              </a:rPr>
              <a:t> Exploratory trial</a:t>
            </a:r>
            <a:endParaRPr lang="en-GB" sz="1800" dirty="0">
              <a:solidFill>
                <a:schemeClr val="tx1"/>
              </a:solidFill>
            </a:endParaRPr>
          </a:p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endParaRPr lang="en-GB" sz="1800" dirty="0">
              <a:solidFill>
                <a:schemeClr val="tx1"/>
              </a:solidFill>
            </a:endParaRP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7162800" y="4343400"/>
            <a:ext cx="1549400" cy="838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27432" tIns="13716" rIns="27432" bIns="13716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sz="1800" b="1" dirty="0">
                <a:solidFill>
                  <a:srgbClr val="000000"/>
                </a:solidFill>
                <a:ea typeface="Times New Roman" pitchFamily="26" charset="0"/>
                <a:cs typeface="Times New Roman" pitchFamily="26" charset="0"/>
              </a:rPr>
              <a:t>Phase III:</a:t>
            </a:r>
            <a:r>
              <a:rPr lang="en-GB" sz="1800" dirty="0">
                <a:solidFill>
                  <a:srgbClr val="000000"/>
                </a:solidFill>
                <a:ea typeface="Times New Roman" pitchFamily="26" charset="0"/>
                <a:cs typeface="Times New Roman" pitchFamily="26" charset="0"/>
              </a:rPr>
              <a:t> Definitive</a:t>
            </a:r>
            <a:r>
              <a:rPr lang="en-GB" sz="1800" dirty="0" smtClean="0">
                <a:solidFill>
                  <a:srgbClr val="000000"/>
                </a:solidFill>
                <a:ea typeface="Times New Roman" pitchFamily="26" charset="0"/>
                <a:cs typeface="Times New Roman" pitchFamily="26" charset="0"/>
              </a:rPr>
              <a:t> RCT</a:t>
            </a:r>
            <a:endParaRPr lang="en-GB" sz="1800" dirty="0">
              <a:solidFill>
                <a:schemeClr val="tx1"/>
              </a:solidFill>
            </a:endParaRPr>
          </a:p>
        </p:txBody>
      </p:sp>
      <p:sp>
        <p:nvSpPr>
          <p:cNvPr id="12" name="Oval 17"/>
          <p:cNvSpPr>
            <a:spLocks noChangeArrowheads="1"/>
          </p:cNvSpPr>
          <p:nvPr/>
        </p:nvSpPr>
        <p:spPr bwMode="auto">
          <a:xfrm flipV="1">
            <a:off x="0" y="2133600"/>
            <a:ext cx="4343400" cy="17526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162800" cy="1412875"/>
          </a:xfrm>
        </p:spPr>
        <p:txBody>
          <a:bodyPr/>
          <a:lstStyle/>
          <a:p>
            <a:r>
              <a:rPr lang="en-GB" sz="2800" dirty="0" smtClean="0">
                <a:ea typeface="ＭＳ Ｐゴシック" pitchFamily="29" charset="-128"/>
                <a:cs typeface="ＭＳ Ｐゴシック" pitchFamily="29" charset="-128"/>
              </a:rPr>
              <a:t>Impact on chronic disease: </a:t>
            </a:r>
            <a:br>
              <a:rPr lang="en-GB" sz="2800" dirty="0" smtClean="0">
                <a:ea typeface="ＭＳ Ｐゴシック" pitchFamily="29" charset="-128"/>
                <a:cs typeface="ＭＳ Ｐゴシック" pitchFamily="29" charset="-128"/>
              </a:rPr>
            </a:br>
            <a:r>
              <a:rPr lang="en-GB" sz="2800" dirty="0" smtClean="0">
                <a:ea typeface="ＭＳ Ｐゴシック" pitchFamily="29" charset="-128"/>
                <a:cs typeface="ＭＳ Ｐゴシック" pitchFamily="29" charset="-128"/>
              </a:rPr>
              <a:t>Chronic Respiratory Disease (CRD)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Cross sectional study</a:t>
            </a:r>
          </a:p>
          <a:p>
            <a:r>
              <a:rPr lang="en-US" sz="2400" dirty="0" smtClean="0"/>
              <a:t>Three practices</a:t>
            </a:r>
          </a:p>
          <a:p>
            <a:pPr lvl="1"/>
            <a:r>
              <a:rPr lang="en-US" sz="2400" dirty="0" smtClean="0"/>
              <a:t>Disease code and drug searches</a:t>
            </a:r>
          </a:p>
          <a:p>
            <a:r>
              <a:rPr lang="en-US" sz="2400" dirty="0" smtClean="0"/>
              <a:t>Results</a:t>
            </a:r>
          </a:p>
          <a:p>
            <a:pPr lvl="1"/>
            <a:r>
              <a:rPr lang="en-US" sz="2400" dirty="0" smtClean="0"/>
              <a:t>16,946 patients in total and 3.9% CRD</a:t>
            </a:r>
          </a:p>
          <a:p>
            <a:pPr lvl="1"/>
            <a:r>
              <a:rPr lang="en-US" sz="2400" dirty="0" smtClean="0"/>
              <a:t>60% of these had </a:t>
            </a:r>
            <a:r>
              <a:rPr lang="en-US" sz="2400" dirty="0" err="1" smtClean="0"/>
              <a:t>multimorbidity</a:t>
            </a:r>
            <a:endParaRPr lang="en-US" sz="2400" dirty="0" smtClean="0"/>
          </a:p>
          <a:p>
            <a:pPr lvl="1"/>
            <a:r>
              <a:rPr lang="en-US" sz="2400" dirty="0" err="1" smtClean="0"/>
              <a:t>Multimorbidity</a:t>
            </a:r>
            <a:r>
              <a:rPr lang="en-US" sz="2400" dirty="0" smtClean="0"/>
              <a:t> associated with increasing age and low socio-economic status </a:t>
            </a:r>
          </a:p>
          <a:p>
            <a:pPr lvl="1"/>
            <a:r>
              <a:rPr lang="en-US" sz="2400" dirty="0" smtClean="0"/>
              <a:t>Increased consultation rates and numbers medicines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29" charset="-128"/>
                <a:cs typeface="ＭＳ Ｐゴシック" pitchFamily="29" charset="-128"/>
              </a:rPr>
              <a:t>Impact on chronic disease: Diabetes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Cohort of  424 patients with type 2 diabetes from RCT</a:t>
            </a:r>
          </a:p>
          <a:p>
            <a:r>
              <a:rPr lang="en-GB" sz="2400" dirty="0" smtClean="0"/>
              <a:t>Chart review and self-report</a:t>
            </a:r>
          </a:p>
          <a:p>
            <a:r>
              <a:rPr lang="en-GB" sz="2400" dirty="0" smtClean="0"/>
              <a:t>Results</a:t>
            </a:r>
          </a:p>
          <a:p>
            <a:pPr lvl="1"/>
            <a:r>
              <a:rPr lang="en-GB" sz="2400" dirty="0" smtClean="0"/>
              <a:t>90% two or more conditions </a:t>
            </a:r>
          </a:p>
          <a:p>
            <a:pPr lvl="1"/>
            <a:r>
              <a:rPr lang="en-GB" sz="2400" dirty="0" smtClean="0"/>
              <a:t>25% had five or more chronic conditions</a:t>
            </a:r>
          </a:p>
          <a:p>
            <a:pPr lvl="1"/>
            <a:r>
              <a:rPr lang="en-GB" sz="2400" dirty="0" smtClean="0"/>
              <a:t>189 conditions</a:t>
            </a:r>
          </a:p>
          <a:p>
            <a:r>
              <a:rPr lang="en-GB" sz="2400" dirty="0" smtClean="0"/>
              <a:t>Mismatch between self-report and chart review</a:t>
            </a:r>
          </a:p>
          <a:p>
            <a:r>
              <a:rPr lang="en-GB" sz="2400" dirty="0" smtClean="0"/>
              <a:t>GP visits and medication numbers related to </a:t>
            </a:r>
            <a:r>
              <a:rPr lang="en-GB" sz="2400" dirty="0" err="1" smtClean="0"/>
              <a:t>multimorbidity</a:t>
            </a:r>
            <a:r>
              <a:rPr lang="en-GB" sz="2400" dirty="0" smtClean="0"/>
              <a:t> but not diabetes control</a:t>
            </a:r>
            <a:endParaRPr lang="en-GB" sz="2400" dirty="0" smtClean="0">
              <a:ea typeface="ＭＳ Ｐゴシック" pitchFamily="29" charset="-128"/>
              <a:cs typeface="ＭＳ Ｐゴシック" pitchFamily="2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Chronic ills of ageing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532813" cy="4321175"/>
          </a:xfrm>
        </p:spPr>
        <p:txBody>
          <a:bodyPr/>
          <a:lstStyle/>
          <a:p>
            <a:r>
              <a:rPr lang="en-GB" dirty="0" smtClean="0"/>
              <a:t>National Longitudinal cohort study on ageing (TILDA)</a:t>
            </a:r>
            <a:endParaRPr lang="ga-IE" dirty="0" smtClean="0"/>
          </a:p>
          <a:p>
            <a:r>
              <a:rPr lang="ga-IE" dirty="0" smtClean="0"/>
              <a:t>Causes and consequences of multimorbidity in Ireland’s ageing population</a:t>
            </a:r>
          </a:p>
          <a:p>
            <a:pPr lvl="1"/>
            <a:r>
              <a:rPr lang="en-GB" dirty="0" smtClean="0"/>
              <a:t>healthcare utilisation </a:t>
            </a:r>
          </a:p>
          <a:p>
            <a:pPr lvl="1"/>
            <a:r>
              <a:rPr lang="en-GB" dirty="0" smtClean="0"/>
              <a:t>relationship between socio-economic inequalities and the risk of </a:t>
            </a:r>
            <a:r>
              <a:rPr lang="en-GB" dirty="0" err="1" smtClean="0"/>
              <a:t>multimorbidity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2"/>
          <p:cNvSpPr txBox="1">
            <a:spLocks noChangeArrowheads="1"/>
          </p:cNvSpPr>
          <p:nvPr/>
        </p:nvSpPr>
        <p:spPr bwMode="auto">
          <a:xfrm>
            <a:off x="2438400" y="4495800"/>
            <a:ext cx="1377950" cy="61118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27432" tIns="13716" rIns="27432" bIns="13716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sz="1800" b="1" dirty="0">
                <a:solidFill>
                  <a:srgbClr val="000000"/>
                </a:solidFill>
                <a:ea typeface="Times New Roman" pitchFamily="26" charset="0"/>
                <a:cs typeface="Times New Roman" pitchFamily="26" charset="0"/>
              </a:rPr>
              <a:t>Phase I:</a:t>
            </a:r>
            <a:r>
              <a:rPr lang="en-GB" sz="1800" dirty="0">
                <a:solidFill>
                  <a:srgbClr val="000000"/>
                </a:solidFill>
                <a:ea typeface="Times New Roman" pitchFamily="26" charset="0"/>
                <a:cs typeface="Times New Roman" pitchFamily="26" charset="0"/>
              </a:rPr>
              <a:t> Modelling</a:t>
            </a:r>
            <a:endParaRPr lang="en-GB" sz="1800" dirty="0">
              <a:solidFill>
                <a:schemeClr val="tx1"/>
              </a:solidFill>
            </a:endParaRPr>
          </a:p>
        </p:txBody>
      </p:sp>
      <p:sp>
        <p:nvSpPr>
          <p:cNvPr id="3" name="Text Box 13"/>
          <p:cNvSpPr txBox="1">
            <a:spLocks noChangeArrowheads="1"/>
          </p:cNvSpPr>
          <p:nvPr/>
        </p:nvSpPr>
        <p:spPr bwMode="auto">
          <a:xfrm>
            <a:off x="762000" y="4191000"/>
            <a:ext cx="1377950" cy="8794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27432" tIns="13716" rIns="27432" bIns="13716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sz="1800" b="1" dirty="0">
                <a:solidFill>
                  <a:srgbClr val="000000"/>
                </a:solidFill>
                <a:ea typeface="Times New Roman" pitchFamily="26" charset="0"/>
                <a:cs typeface="Times New Roman" pitchFamily="26" charset="0"/>
              </a:rPr>
              <a:t>Preclinical  phase:</a:t>
            </a:r>
            <a:endParaRPr lang="en-GB" sz="1800" dirty="0">
              <a:solidFill>
                <a:schemeClr val="tx1"/>
              </a:solidFill>
            </a:endParaRPr>
          </a:p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sz="1800" dirty="0">
                <a:solidFill>
                  <a:srgbClr val="000000"/>
                </a:solidFill>
                <a:ea typeface="Times New Roman" pitchFamily="26" charset="0"/>
                <a:cs typeface="Times New Roman" pitchFamily="26" charset="0"/>
              </a:rPr>
              <a:t>Theory</a:t>
            </a:r>
            <a:endParaRPr lang="en-GB" sz="1800" dirty="0">
              <a:solidFill>
                <a:schemeClr val="tx1"/>
              </a:solidFill>
            </a:endParaRPr>
          </a:p>
        </p:txBody>
      </p:sp>
      <p:sp>
        <p:nvSpPr>
          <p:cNvPr id="4" name="Content Placeholder 8"/>
          <p:cNvSpPr txBox="1">
            <a:spLocks/>
          </p:cNvSpPr>
          <p:nvPr/>
        </p:nvSpPr>
        <p:spPr bwMode="auto">
          <a:xfrm>
            <a:off x="228600" y="1447800"/>
            <a:ext cx="4038600" cy="24384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Cochrane review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Qualitative exploration of views of GPs and pharmacists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Impact of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multimorbidity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 diabetes and chronic respiratory disease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Systematic review of risk score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AutoShape 8"/>
          <p:cNvSpPr>
            <a:spLocks noChangeArrowheads="1"/>
          </p:cNvSpPr>
          <p:nvPr/>
        </p:nvSpPr>
        <p:spPr bwMode="auto">
          <a:xfrm>
            <a:off x="762000" y="5257800"/>
            <a:ext cx="7747000" cy="257175"/>
          </a:xfrm>
          <a:prstGeom prst="rightArrow">
            <a:avLst>
              <a:gd name="adj1" fmla="val 50000"/>
              <a:gd name="adj2" fmla="val 753086"/>
            </a:avLst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itle 6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A50044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2743200" y="5486400"/>
            <a:ext cx="5716587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13716" rIns="27432" bIns="13716">
            <a:prstTxWarp prst="textNoShape">
              <a:avLst/>
            </a:prstTxWarp>
          </a:bodyPr>
          <a:lstStyle/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en-GB" sz="1800" b="1" dirty="0">
                <a:solidFill>
                  <a:srgbClr val="000000"/>
                </a:solidFill>
                <a:ea typeface="Times New Roman" pitchFamily="26" charset="0"/>
                <a:cs typeface="Times New Roman" pitchFamily="26" charset="0"/>
              </a:rPr>
              <a:t>Continuum of increasing evidence</a:t>
            </a:r>
            <a:endParaRPr lang="en-GB" sz="1800" dirty="0">
              <a:solidFill>
                <a:schemeClr val="tx1"/>
              </a:solidFill>
            </a:endParaRPr>
          </a:p>
        </p:txBody>
      </p:sp>
      <p:sp>
        <p:nvSpPr>
          <p:cNvPr id="8" name="Content Placeholder 10"/>
          <p:cNvSpPr txBox="1">
            <a:spLocks/>
          </p:cNvSpPr>
          <p:nvPr/>
        </p:nvSpPr>
        <p:spPr bwMode="auto">
          <a:xfrm>
            <a:off x="4953000" y="1447800"/>
            <a:ext cx="3733800" cy="25908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  <a:defRPr/>
            </a:pPr>
            <a:r>
              <a:rPr lang="en-US" sz="2400" kern="0" dirty="0" smtClean="0">
                <a:solidFill>
                  <a:schemeClr val="tx1"/>
                </a:solidFill>
              </a:rPr>
              <a:t>Exploratory trial 1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  <a:defRPr/>
            </a:pPr>
            <a:r>
              <a:rPr lang="en-US" sz="2400" kern="0" dirty="0" smtClean="0">
                <a:solidFill>
                  <a:schemeClr val="tx1"/>
                </a:solidFill>
              </a:rPr>
              <a:t>Exploratory trial 2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2400" kern="0" dirty="0" smtClean="0">
                <a:solidFill>
                  <a:schemeClr val="tx1"/>
                </a:solidFill>
              </a:rPr>
              <a:t>Proposed cohort study and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RCT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479667" y="3244334"/>
            <a:ext cx="1846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>
                <a:solidFill>
                  <a:srgbClr val="000000"/>
                </a:solidFill>
                <a:ea typeface="Times New Roman" pitchFamily="26" charset="0"/>
                <a:cs typeface="Times New Roman" pitchFamily="26" charset="0"/>
              </a:rPr>
              <a:t> </a:t>
            </a:r>
            <a:endParaRPr lang="en-US" dirty="0"/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5257800" y="4343400"/>
            <a:ext cx="1346200" cy="8794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27432" tIns="13716" rIns="27432" bIns="13716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sz="1800" b="1" dirty="0">
                <a:solidFill>
                  <a:srgbClr val="000000"/>
                </a:solidFill>
                <a:ea typeface="Times New Roman" pitchFamily="26" charset="0"/>
                <a:cs typeface="Times New Roman" pitchFamily="26" charset="0"/>
              </a:rPr>
              <a:t>Phase II:</a:t>
            </a:r>
            <a:r>
              <a:rPr lang="en-GB" sz="1800" dirty="0">
                <a:solidFill>
                  <a:srgbClr val="000000"/>
                </a:solidFill>
                <a:ea typeface="Times New Roman" pitchFamily="26" charset="0"/>
                <a:cs typeface="Times New Roman" pitchFamily="26" charset="0"/>
              </a:rPr>
              <a:t> Exploratory trial</a:t>
            </a:r>
            <a:endParaRPr lang="en-GB" sz="1800" dirty="0">
              <a:solidFill>
                <a:schemeClr val="tx1"/>
              </a:solidFill>
            </a:endParaRPr>
          </a:p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endParaRPr lang="en-GB" sz="1800" dirty="0">
              <a:solidFill>
                <a:schemeClr val="tx1"/>
              </a:solidFill>
            </a:endParaRP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7162800" y="4343400"/>
            <a:ext cx="1549400" cy="838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27432" tIns="13716" rIns="27432" bIns="13716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sz="1800" b="1" dirty="0">
                <a:solidFill>
                  <a:srgbClr val="000000"/>
                </a:solidFill>
                <a:ea typeface="Times New Roman" pitchFamily="26" charset="0"/>
                <a:cs typeface="Times New Roman" pitchFamily="26" charset="0"/>
              </a:rPr>
              <a:t>Phase III:</a:t>
            </a:r>
            <a:r>
              <a:rPr lang="en-GB" sz="1800" dirty="0">
                <a:solidFill>
                  <a:srgbClr val="000000"/>
                </a:solidFill>
                <a:ea typeface="Times New Roman" pitchFamily="26" charset="0"/>
                <a:cs typeface="Times New Roman" pitchFamily="26" charset="0"/>
              </a:rPr>
              <a:t> Definitive</a:t>
            </a:r>
            <a:r>
              <a:rPr lang="en-GB" sz="1800" dirty="0" smtClean="0">
                <a:solidFill>
                  <a:srgbClr val="000000"/>
                </a:solidFill>
                <a:ea typeface="Times New Roman" pitchFamily="26" charset="0"/>
                <a:cs typeface="Times New Roman" pitchFamily="26" charset="0"/>
              </a:rPr>
              <a:t> RCT</a:t>
            </a:r>
            <a:endParaRPr lang="en-GB" sz="1800" dirty="0">
              <a:solidFill>
                <a:schemeClr val="tx1"/>
              </a:solidFill>
            </a:endParaRPr>
          </a:p>
        </p:txBody>
      </p:sp>
      <p:sp>
        <p:nvSpPr>
          <p:cNvPr id="12" name="Oval 17"/>
          <p:cNvSpPr>
            <a:spLocks noChangeArrowheads="1"/>
          </p:cNvSpPr>
          <p:nvPr/>
        </p:nvSpPr>
        <p:spPr bwMode="auto">
          <a:xfrm>
            <a:off x="457200" y="3276600"/>
            <a:ext cx="4038600" cy="9144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charset="-128"/>
                <a:cs typeface="ＭＳ Ｐゴシック" charset="-128"/>
              </a:rPr>
              <a:t>Systematic review </a:t>
            </a:r>
            <a:r>
              <a:rPr lang="en-US" dirty="0" err="1" smtClean="0">
                <a:ea typeface="ＭＳ Ｐゴシック" charset="-128"/>
                <a:cs typeface="ＭＳ Ｐゴシック" charset="-128"/>
              </a:rPr>
              <a:t>Pra</a:t>
            </a:r>
            <a:r>
              <a:rPr lang="en-US" dirty="0" smtClean="0">
                <a:ea typeface="ＭＳ Ｐゴシック" charset="-128"/>
                <a:cs typeface="ＭＳ Ｐゴシック" charset="-128"/>
              </a:rPr>
              <a:t> score</a:t>
            </a:r>
            <a:endParaRPr lang="en-US" dirty="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27652" name="Rectangle 5"/>
          <p:cNvSpPr>
            <a:spLocks noChangeArrowheads="1"/>
          </p:cNvSpPr>
          <p:nvPr/>
        </p:nvSpPr>
        <p:spPr bwMode="auto">
          <a:xfrm>
            <a:off x="644525" y="1781175"/>
            <a:ext cx="51784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90"/>
                </a:solidFill>
              </a:rPr>
              <a:t>Figure: Hospital admission if Pra score &gt; 0.5</a:t>
            </a:r>
          </a:p>
        </p:txBody>
      </p:sp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457200" y="2362200"/>
          <a:ext cx="8229600" cy="4778375"/>
        </p:xfrm>
        <a:graphic>
          <a:graphicData uri="http://schemas.openxmlformats.org/presentationml/2006/ole">
            <p:oleObj spid="_x0000_s55298" name="Document" r:id="rId3" imgW="5080000" imgH="2133600" progId="Word.Document.12">
              <p:link updateAutomatic="1"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charset="-128"/>
                <a:cs typeface="ＭＳ Ｐゴシック" charset="-128"/>
              </a:rPr>
              <a:t>Conclusions (Update ongoing)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ea typeface="ＭＳ Ｐゴシック" charset="-128"/>
                <a:cs typeface="ＭＳ Ｐゴシック" charset="-128"/>
              </a:rPr>
              <a:t>The Pra score does predict future admission and health service use in community dwelling older adults </a:t>
            </a:r>
          </a:p>
          <a:p>
            <a:r>
              <a:rPr lang="en-US" smtClean="0">
                <a:ea typeface="ＭＳ Ｐゴシック" charset="-128"/>
                <a:cs typeface="ＭＳ Ｐゴシック" charset="-128"/>
              </a:rPr>
              <a:t>Only eight validation studies (10 cohorts) </a:t>
            </a:r>
          </a:p>
          <a:p>
            <a:r>
              <a:rPr lang="en-US" smtClean="0">
                <a:ea typeface="ＭＳ Ｐゴシック" charset="-128"/>
                <a:cs typeface="ＭＳ Ｐゴシック" charset="-128"/>
              </a:rPr>
              <a:t>Further validation studies are needed in populations with different risks of re-admission to enhance its generalisability</a:t>
            </a:r>
          </a:p>
          <a:p>
            <a:pPr lvl="1"/>
            <a:r>
              <a:rPr lang="en-US" smtClean="0"/>
              <a:t>Incorporate medicines use</a:t>
            </a:r>
          </a:p>
          <a:p>
            <a:pPr lvl="1"/>
            <a:r>
              <a:rPr lang="en-US" smtClean="0"/>
              <a:t>Combine self-report and admin data</a:t>
            </a:r>
          </a:p>
          <a:p>
            <a:endParaRPr lang="en-US" smtClean="0">
              <a:ea typeface="ＭＳ Ｐゴシック" charset="-128"/>
              <a:cs typeface="ＭＳ Ｐゴシック" charset="-128"/>
            </a:endParaRPr>
          </a:p>
          <a:p>
            <a:endParaRPr lang="en-US" smtClean="0"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2"/>
          <p:cNvSpPr txBox="1">
            <a:spLocks noChangeArrowheads="1"/>
          </p:cNvSpPr>
          <p:nvPr/>
        </p:nvSpPr>
        <p:spPr bwMode="auto">
          <a:xfrm>
            <a:off x="2438400" y="4495800"/>
            <a:ext cx="1377950" cy="61118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27432" tIns="13716" rIns="27432" bIns="13716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sz="1800" b="1" dirty="0">
                <a:solidFill>
                  <a:srgbClr val="000000"/>
                </a:solidFill>
                <a:ea typeface="Times New Roman" pitchFamily="26" charset="0"/>
                <a:cs typeface="Times New Roman" pitchFamily="26" charset="0"/>
              </a:rPr>
              <a:t>Phase I:</a:t>
            </a:r>
            <a:r>
              <a:rPr lang="en-GB" sz="1800" dirty="0">
                <a:solidFill>
                  <a:srgbClr val="000000"/>
                </a:solidFill>
                <a:ea typeface="Times New Roman" pitchFamily="26" charset="0"/>
                <a:cs typeface="Times New Roman" pitchFamily="26" charset="0"/>
              </a:rPr>
              <a:t> Modelling</a:t>
            </a:r>
            <a:endParaRPr lang="en-GB" sz="1800" dirty="0">
              <a:solidFill>
                <a:schemeClr val="tx1"/>
              </a:solidFill>
            </a:endParaRPr>
          </a:p>
        </p:txBody>
      </p:sp>
      <p:sp>
        <p:nvSpPr>
          <p:cNvPr id="3" name="Text Box 13"/>
          <p:cNvSpPr txBox="1">
            <a:spLocks noChangeArrowheads="1"/>
          </p:cNvSpPr>
          <p:nvPr/>
        </p:nvSpPr>
        <p:spPr bwMode="auto">
          <a:xfrm>
            <a:off x="762000" y="4191000"/>
            <a:ext cx="1377950" cy="8794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27432" tIns="13716" rIns="27432" bIns="13716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sz="1800" b="1" dirty="0">
                <a:solidFill>
                  <a:srgbClr val="000000"/>
                </a:solidFill>
                <a:ea typeface="Times New Roman" pitchFamily="26" charset="0"/>
                <a:cs typeface="Times New Roman" pitchFamily="26" charset="0"/>
              </a:rPr>
              <a:t>Preclinical  phase:</a:t>
            </a:r>
            <a:endParaRPr lang="en-GB" sz="1800" dirty="0">
              <a:solidFill>
                <a:schemeClr val="tx1"/>
              </a:solidFill>
            </a:endParaRPr>
          </a:p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sz="1800" dirty="0">
                <a:solidFill>
                  <a:srgbClr val="000000"/>
                </a:solidFill>
                <a:ea typeface="Times New Roman" pitchFamily="26" charset="0"/>
                <a:cs typeface="Times New Roman" pitchFamily="26" charset="0"/>
              </a:rPr>
              <a:t>Theory</a:t>
            </a:r>
            <a:endParaRPr lang="en-GB" sz="1800" dirty="0">
              <a:solidFill>
                <a:schemeClr val="tx1"/>
              </a:solidFill>
            </a:endParaRPr>
          </a:p>
        </p:txBody>
      </p:sp>
      <p:sp>
        <p:nvSpPr>
          <p:cNvPr id="4" name="Content Placeholder 8"/>
          <p:cNvSpPr txBox="1">
            <a:spLocks/>
          </p:cNvSpPr>
          <p:nvPr/>
        </p:nvSpPr>
        <p:spPr bwMode="auto">
          <a:xfrm>
            <a:off x="228600" y="1219200"/>
            <a:ext cx="4038600" cy="28956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Cochrane review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Qualitative </a:t>
            </a:r>
            <a:r>
              <a:rPr lang="en-US" sz="2000" kern="0" dirty="0" smtClean="0">
                <a:solidFill>
                  <a:schemeClr val="tx1"/>
                </a:solidFill>
              </a:rPr>
              <a:t>study with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GPs and pharmacists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/>
            </a:pPr>
            <a:r>
              <a:rPr lang="en-US" sz="2000" kern="0" dirty="0" smtClean="0">
                <a:solidFill>
                  <a:schemeClr val="tx1"/>
                </a:solidFill>
              </a:rPr>
              <a:t>Impact of </a:t>
            </a:r>
            <a:r>
              <a:rPr lang="en-US" sz="2000" kern="0" dirty="0" err="1" smtClean="0">
                <a:solidFill>
                  <a:schemeClr val="tx1"/>
                </a:solidFill>
              </a:rPr>
              <a:t>multimorbidity</a:t>
            </a:r>
            <a:r>
              <a:rPr lang="en-US" sz="2000" kern="0" dirty="0" smtClean="0">
                <a:solidFill>
                  <a:schemeClr val="tx1"/>
                </a:solidFill>
              </a:rPr>
              <a:t>:</a:t>
            </a:r>
          </a:p>
          <a:p>
            <a:pPr marL="800100" lvl="1" indent="-342900" fontAlgn="base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/>
            </a:pPr>
            <a:r>
              <a:rPr lang="en-US" sz="2000" kern="0" dirty="0" smtClean="0">
                <a:solidFill>
                  <a:schemeClr val="tx1"/>
                </a:solidFill>
              </a:rPr>
              <a:t>Chronic respiratory disease</a:t>
            </a:r>
          </a:p>
          <a:p>
            <a:pPr marL="800100" lvl="1" indent="-342900" fontAlgn="base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/>
            </a:pPr>
            <a:r>
              <a:rPr lang="en-US" sz="2000" kern="0" dirty="0" smtClean="0">
                <a:solidFill>
                  <a:schemeClr val="tx1"/>
                </a:solidFill>
              </a:rPr>
              <a:t>Diabetes 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/>
            </a:pPr>
            <a:r>
              <a:rPr lang="en-US" sz="2000" kern="0" dirty="0" smtClean="0">
                <a:solidFill>
                  <a:schemeClr val="tx1"/>
                </a:solidFill>
              </a:rPr>
              <a:t>Chronic ills of ageing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/>
            </a:pPr>
            <a:r>
              <a:rPr lang="en-US" sz="2000" kern="0" dirty="0" smtClean="0">
                <a:solidFill>
                  <a:schemeClr val="tx1"/>
                </a:solidFill>
              </a:rPr>
              <a:t>Systematic review of risk score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AutoShape 8"/>
          <p:cNvSpPr>
            <a:spLocks noChangeArrowheads="1"/>
          </p:cNvSpPr>
          <p:nvPr/>
        </p:nvSpPr>
        <p:spPr bwMode="auto">
          <a:xfrm>
            <a:off x="762000" y="5257800"/>
            <a:ext cx="7747000" cy="257175"/>
          </a:xfrm>
          <a:prstGeom prst="rightArrow">
            <a:avLst>
              <a:gd name="adj1" fmla="val 50000"/>
              <a:gd name="adj2" fmla="val 753086"/>
            </a:avLst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itle 6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A50044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2743200" y="5486400"/>
            <a:ext cx="5716587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13716" rIns="27432" bIns="13716">
            <a:prstTxWarp prst="textNoShape">
              <a:avLst/>
            </a:prstTxWarp>
          </a:bodyPr>
          <a:lstStyle/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en-GB" sz="1800" b="1" dirty="0">
                <a:solidFill>
                  <a:srgbClr val="000000"/>
                </a:solidFill>
                <a:ea typeface="Times New Roman" pitchFamily="26" charset="0"/>
                <a:cs typeface="Times New Roman" pitchFamily="26" charset="0"/>
              </a:rPr>
              <a:t>Continuum of increasing evidence</a:t>
            </a:r>
            <a:endParaRPr lang="en-GB" sz="1800" dirty="0">
              <a:solidFill>
                <a:schemeClr val="tx1"/>
              </a:solidFill>
            </a:endParaRPr>
          </a:p>
        </p:txBody>
      </p:sp>
      <p:sp>
        <p:nvSpPr>
          <p:cNvPr id="8" name="Content Placeholder 10"/>
          <p:cNvSpPr txBox="1">
            <a:spLocks/>
          </p:cNvSpPr>
          <p:nvPr/>
        </p:nvSpPr>
        <p:spPr bwMode="auto">
          <a:xfrm>
            <a:off x="4953000" y="1447800"/>
            <a:ext cx="3733800" cy="25908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  <a:defRPr/>
            </a:pPr>
            <a:r>
              <a:rPr lang="en-US" sz="2400" kern="0" dirty="0" smtClean="0">
                <a:solidFill>
                  <a:schemeClr val="tx1"/>
                </a:solidFill>
              </a:rPr>
              <a:t>Exploratory trial 1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  <a:defRPr/>
            </a:pPr>
            <a:r>
              <a:rPr lang="en-US" sz="2400" kern="0" dirty="0" smtClean="0">
                <a:solidFill>
                  <a:schemeClr val="tx1"/>
                </a:solidFill>
              </a:rPr>
              <a:t>Exploratory trial 2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2400" kern="0" dirty="0" smtClean="0">
                <a:solidFill>
                  <a:schemeClr val="tx1"/>
                </a:solidFill>
              </a:rPr>
              <a:t>Proposed cohort study and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RCT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479667" y="3244334"/>
            <a:ext cx="1846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>
                <a:solidFill>
                  <a:srgbClr val="000000"/>
                </a:solidFill>
                <a:ea typeface="Times New Roman" pitchFamily="26" charset="0"/>
                <a:cs typeface="Times New Roman" pitchFamily="26" charset="0"/>
              </a:rPr>
              <a:t> </a:t>
            </a:r>
            <a:endParaRPr lang="en-US" dirty="0"/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5257800" y="4343400"/>
            <a:ext cx="1346200" cy="8794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27432" tIns="13716" rIns="27432" bIns="13716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sz="1800" b="1" dirty="0">
                <a:solidFill>
                  <a:srgbClr val="000000"/>
                </a:solidFill>
                <a:ea typeface="Times New Roman" pitchFamily="26" charset="0"/>
                <a:cs typeface="Times New Roman" pitchFamily="26" charset="0"/>
              </a:rPr>
              <a:t>Phase II:</a:t>
            </a:r>
            <a:r>
              <a:rPr lang="en-GB" sz="1800" dirty="0">
                <a:solidFill>
                  <a:srgbClr val="000000"/>
                </a:solidFill>
                <a:ea typeface="Times New Roman" pitchFamily="26" charset="0"/>
                <a:cs typeface="Times New Roman" pitchFamily="26" charset="0"/>
              </a:rPr>
              <a:t> Exploratory trial</a:t>
            </a:r>
            <a:endParaRPr lang="en-GB" sz="1800" dirty="0">
              <a:solidFill>
                <a:schemeClr val="tx1"/>
              </a:solidFill>
            </a:endParaRPr>
          </a:p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endParaRPr lang="en-GB" sz="1800" dirty="0">
              <a:solidFill>
                <a:schemeClr val="tx1"/>
              </a:solidFill>
            </a:endParaRP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7162800" y="4343400"/>
            <a:ext cx="1549400" cy="838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27432" tIns="13716" rIns="27432" bIns="13716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sz="1800" b="1" dirty="0">
                <a:solidFill>
                  <a:srgbClr val="000000"/>
                </a:solidFill>
                <a:ea typeface="Times New Roman" pitchFamily="26" charset="0"/>
                <a:cs typeface="Times New Roman" pitchFamily="26" charset="0"/>
              </a:rPr>
              <a:t>Phase III:</a:t>
            </a:r>
            <a:r>
              <a:rPr lang="en-GB" sz="1800" dirty="0">
                <a:solidFill>
                  <a:srgbClr val="000000"/>
                </a:solidFill>
                <a:ea typeface="Times New Roman" pitchFamily="26" charset="0"/>
                <a:cs typeface="Times New Roman" pitchFamily="26" charset="0"/>
              </a:rPr>
              <a:t> Definitive</a:t>
            </a:r>
            <a:r>
              <a:rPr lang="en-GB" sz="1800" dirty="0" smtClean="0">
                <a:solidFill>
                  <a:srgbClr val="000000"/>
                </a:solidFill>
                <a:ea typeface="Times New Roman" pitchFamily="26" charset="0"/>
                <a:cs typeface="Times New Roman" pitchFamily="26" charset="0"/>
              </a:rPr>
              <a:t> RCT</a:t>
            </a:r>
            <a:endParaRPr lang="en-GB" sz="1800" dirty="0">
              <a:solidFill>
                <a:schemeClr val="tx1"/>
              </a:solidFill>
            </a:endParaRPr>
          </a:p>
        </p:txBody>
      </p:sp>
      <p:sp>
        <p:nvSpPr>
          <p:cNvPr id="12" name="Oval 17"/>
          <p:cNvSpPr>
            <a:spLocks noChangeArrowheads="1"/>
          </p:cNvSpPr>
          <p:nvPr/>
        </p:nvSpPr>
        <p:spPr bwMode="auto">
          <a:xfrm>
            <a:off x="4724400" y="1143000"/>
            <a:ext cx="3643312" cy="15113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 smtClean="0">
                <a:ea typeface="ＭＳ Ｐゴシック" pitchFamily="29" charset="-128"/>
                <a:cs typeface="ＭＳ Ｐゴシック" pitchFamily="29" charset="-128"/>
              </a:rPr>
              <a:t>Exploratory trial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20 patients with CRD plus 2 conditions; Age 40-75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IE" dirty="0" smtClean="0">
                <a:ea typeface="+mn-ea"/>
                <a:cs typeface="+mn-cs"/>
              </a:rPr>
              <a:t>Intervention:</a:t>
            </a:r>
            <a:endParaRPr lang="en-US" dirty="0" smtClean="0">
              <a:ea typeface="+mn-ea"/>
              <a:cs typeface="+mn-cs"/>
            </a:endParaRP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IE" dirty="0" smtClean="0">
                <a:ea typeface="+mn-ea"/>
              </a:rPr>
              <a:t>GP report based on structured assessments of psychological health, adherence and medicines beliefs</a:t>
            </a:r>
            <a:endParaRPr lang="en-US" dirty="0" smtClean="0">
              <a:ea typeface="+mn-ea"/>
            </a:endParaRP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IE" dirty="0" smtClean="0">
                <a:ea typeface="+mn-ea"/>
              </a:rPr>
              <a:t>Occupational therapy (OT) assessments and treatment if indicated</a:t>
            </a:r>
            <a:endParaRPr lang="en-US" dirty="0" smtClean="0">
              <a:ea typeface="+mn-ea"/>
            </a:endParaRP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Results: </a:t>
            </a:r>
          </a:p>
          <a:p>
            <a:pPr lvl="1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8/20 needed OT</a:t>
            </a:r>
          </a:p>
          <a:p>
            <a:pPr lvl="1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OT group had significant improvements but intervention intensive+</a:t>
            </a:r>
          </a:p>
          <a:p>
            <a:pPr lvl="1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High levels psychological morbidity</a:t>
            </a:r>
          </a:p>
          <a:p>
            <a:pPr lvl="1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GP reports ineffective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6934200" cy="141287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  <a:cs typeface="+mj-cs"/>
              </a:rPr>
              <a:t>Research grounded in clinical practice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00367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None/>
              <a:defRPr/>
            </a:pPr>
            <a:endParaRPr lang="en-US" dirty="0" smtClean="0">
              <a:solidFill>
                <a:schemeClr val="tx2">
                  <a:lumMod val="50000"/>
                </a:schemeClr>
              </a:solidFill>
              <a:ea typeface="+mn-ea"/>
              <a:cs typeface="+mn-cs"/>
            </a:endParaRPr>
          </a:p>
          <a:p>
            <a:pPr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None/>
              <a:defRPr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+mn-ea"/>
                <a:cs typeface="+mn-cs"/>
              </a:rPr>
              <a:t>Chronic disease research</a:t>
            </a:r>
          </a:p>
          <a:p>
            <a:pPr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defRPr/>
            </a:pP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ea typeface="+mn-ea"/>
                <a:cs typeface="+mn-cs"/>
              </a:rPr>
              <a:t>Organisational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+mn-ea"/>
                <a:cs typeface="+mn-cs"/>
              </a:rPr>
              <a:t> approaches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ea typeface="+mn-ea"/>
              </a:rPr>
              <a:t>DiSC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+mn-ea"/>
              </a:rPr>
              <a:t>, Sphere studies</a:t>
            </a:r>
          </a:p>
          <a:p>
            <a:pPr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Arial"/>
              <a:buChar char="•"/>
              <a:defRPr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+mn-ea"/>
                <a:cs typeface="+mn-cs"/>
              </a:rPr>
              <a:t>Patient oriented interventions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+mn-ea"/>
              </a:rPr>
              <a:t>Family diabetes study, Peer support study</a:t>
            </a:r>
          </a:p>
          <a:p>
            <a:pPr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Arial"/>
              <a:buChar char="•"/>
              <a:defRPr/>
            </a:pP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ea typeface="+mn-ea"/>
                <a:cs typeface="+mn-cs"/>
              </a:rPr>
              <a:t>Multimorbidity</a:t>
            </a:r>
            <a:endParaRPr lang="en-US" dirty="0" smtClean="0">
              <a:solidFill>
                <a:schemeClr val="tx2">
                  <a:lumMod val="50000"/>
                </a:schemeClr>
              </a:solidFill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 smtClean="0">
                <a:ea typeface="ＭＳ Ｐゴシック" pitchFamily="29" charset="-128"/>
                <a:cs typeface="ＭＳ Ｐゴシック" pitchFamily="29" charset="-128"/>
              </a:rPr>
              <a:t>Exploratory trial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30 patients with 2</a:t>
            </a:r>
            <a:r>
              <a:rPr lang="en-US" dirty="0" smtClean="0">
                <a:ea typeface="+mn-ea"/>
                <a:cs typeface="+mn-cs"/>
              </a:rPr>
              <a:t> or more chronic conditions; &gt;40, recruited prospectively by GP; piloting of use of risk score (</a:t>
            </a:r>
            <a:r>
              <a:rPr lang="en-US" dirty="0" err="1" smtClean="0">
                <a:ea typeface="+mn-ea"/>
                <a:cs typeface="+mn-cs"/>
              </a:rPr>
              <a:t>Pra</a:t>
            </a:r>
            <a:r>
              <a:rPr lang="en-US" dirty="0" smtClean="0">
                <a:ea typeface="+mn-ea"/>
                <a:cs typeface="+mn-cs"/>
              </a:rPr>
              <a:t> score)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Intervention</a:t>
            </a:r>
          </a:p>
          <a:p>
            <a:pPr lvl="1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Six week, group based, OT-led with some physiotherapy and medicines management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Significant improvements in OT and psychosocial outcomes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en-US" dirty="0" smtClean="0"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Identification of patients who need intervention is a challenge; consider primary-secondary interface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2"/>
          <p:cNvSpPr txBox="1">
            <a:spLocks noChangeArrowheads="1"/>
          </p:cNvSpPr>
          <p:nvPr/>
        </p:nvSpPr>
        <p:spPr bwMode="auto">
          <a:xfrm>
            <a:off x="2438400" y="4495800"/>
            <a:ext cx="1377950" cy="61118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27432" tIns="13716" rIns="27432" bIns="13716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sz="1800" b="1" dirty="0">
                <a:solidFill>
                  <a:srgbClr val="000000"/>
                </a:solidFill>
                <a:ea typeface="Times New Roman" pitchFamily="26" charset="0"/>
                <a:cs typeface="Times New Roman" pitchFamily="26" charset="0"/>
              </a:rPr>
              <a:t>Phase I:</a:t>
            </a:r>
            <a:r>
              <a:rPr lang="en-GB" sz="1800" dirty="0">
                <a:solidFill>
                  <a:srgbClr val="000000"/>
                </a:solidFill>
                <a:ea typeface="Times New Roman" pitchFamily="26" charset="0"/>
                <a:cs typeface="Times New Roman" pitchFamily="26" charset="0"/>
              </a:rPr>
              <a:t> Modelling</a:t>
            </a:r>
            <a:endParaRPr lang="en-GB" sz="1800" dirty="0">
              <a:solidFill>
                <a:schemeClr val="tx1"/>
              </a:solidFill>
            </a:endParaRPr>
          </a:p>
        </p:txBody>
      </p:sp>
      <p:sp>
        <p:nvSpPr>
          <p:cNvPr id="3" name="Text Box 13"/>
          <p:cNvSpPr txBox="1">
            <a:spLocks noChangeArrowheads="1"/>
          </p:cNvSpPr>
          <p:nvPr/>
        </p:nvSpPr>
        <p:spPr bwMode="auto">
          <a:xfrm>
            <a:off x="762000" y="4191000"/>
            <a:ext cx="1377950" cy="8794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27432" tIns="13716" rIns="27432" bIns="13716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sz="1800" b="1" dirty="0">
                <a:solidFill>
                  <a:srgbClr val="000000"/>
                </a:solidFill>
                <a:ea typeface="Times New Roman" pitchFamily="26" charset="0"/>
                <a:cs typeface="Times New Roman" pitchFamily="26" charset="0"/>
              </a:rPr>
              <a:t>Preclinical  phase:</a:t>
            </a:r>
            <a:endParaRPr lang="en-GB" sz="1800" dirty="0">
              <a:solidFill>
                <a:schemeClr val="tx1"/>
              </a:solidFill>
            </a:endParaRPr>
          </a:p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sz="1800" dirty="0">
                <a:solidFill>
                  <a:srgbClr val="000000"/>
                </a:solidFill>
                <a:ea typeface="Times New Roman" pitchFamily="26" charset="0"/>
                <a:cs typeface="Times New Roman" pitchFamily="26" charset="0"/>
              </a:rPr>
              <a:t>Theory</a:t>
            </a:r>
            <a:endParaRPr lang="en-GB" sz="1800" dirty="0">
              <a:solidFill>
                <a:schemeClr val="tx1"/>
              </a:solidFill>
            </a:endParaRPr>
          </a:p>
        </p:txBody>
      </p:sp>
      <p:sp>
        <p:nvSpPr>
          <p:cNvPr id="4" name="Content Placeholder 8"/>
          <p:cNvSpPr txBox="1">
            <a:spLocks/>
          </p:cNvSpPr>
          <p:nvPr/>
        </p:nvSpPr>
        <p:spPr bwMode="auto">
          <a:xfrm>
            <a:off x="228600" y="1447800"/>
            <a:ext cx="4038600" cy="24384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Cochrane review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Qualitative exploration of views of GPs and pharmacists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Impact of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multimorbidity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 diabetes and chronic respiratory disease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Systematic review of risk score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AutoShape 8"/>
          <p:cNvSpPr>
            <a:spLocks noChangeArrowheads="1"/>
          </p:cNvSpPr>
          <p:nvPr/>
        </p:nvSpPr>
        <p:spPr bwMode="auto">
          <a:xfrm>
            <a:off x="762000" y="5257800"/>
            <a:ext cx="7747000" cy="257175"/>
          </a:xfrm>
          <a:prstGeom prst="rightArrow">
            <a:avLst>
              <a:gd name="adj1" fmla="val 50000"/>
              <a:gd name="adj2" fmla="val 753086"/>
            </a:avLst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itle 6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A50044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2743200" y="5486400"/>
            <a:ext cx="5716587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13716" rIns="27432" bIns="13716">
            <a:prstTxWarp prst="textNoShape">
              <a:avLst/>
            </a:prstTxWarp>
          </a:bodyPr>
          <a:lstStyle/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en-GB" sz="1800" b="1" dirty="0">
                <a:solidFill>
                  <a:srgbClr val="000000"/>
                </a:solidFill>
                <a:ea typeface="Times New Roman" pitchFamily="26" charset="0"/>
                <a:cs typeface="Times New Roman" pitchFamily="26" charset="0"/>
              </a:rPr>
              <a:t>Continuum of increasing evidence</a:t>
            </a:r>
            <a:endParaRPr lang="en-GB" sz="1800" dirty="0">
              <a:solidFill>
                <a:schemeClr val="tx1"/>
              </a:solidFill>
            </a:endParaRPr>
          </a:p>
        </p:txBody>
      </p:sp>
      <p:sp>
        <p:nvSpPr>
          <p:cNvPr id="8" name="Content Placeholder 10"/>
          <p:cNvSpPr txBox="1">
            <a:spLocks/>
          </p:cNvSpPr>
          <p:nvPr/>
        </p:nvSpPr>
        <p:spPr bwMode="auto">
          <a:xfrm>
            <a:off x="4953000" y="1447800"/>
            <a:ext cx="3733800" cy="25908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  <a:defRPr/>
            </a:pPr>
            <a:r>
              <a:rPr lang="en-US" sz="2400" kern="0" dirty="0" smtClean="0">
                <a:solidFill>
                  <a:schemeClr val="tx1"/>
                </a:solidFill>
              </a:rPr>
              <a:t>Exploratory trial 1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  <a:defRPr/>
            </a:pPr>
            <a:r>
              <a:rPr lang="en-US" sz="2400" kern="0" dirty="0" smtClean="0">
                <a:solidFill>
                  <a:schemeClr val="tx1"/>
                </a:solidFill>
              </a:rPr>
              <a:t>Exploratory trial 2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2400" kern="0" dirty="0" smtClean="0">
                <a:solidFill>
                  <a:schemeClr val="tx1"/>
                </a:solidFill>
              </a:rPr>
              <a:t>Proposed cohort study and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RCT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479667" y="3244334"/>
            <a:ext cx="1846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>
                <a:solidFill>
                  <a:srgbClr val="000000"/>
                </a:solidFill>
                <a:ea typeface="Times New Roman" pitchFamily="26" charset="0"/>
                <a:cs typeface="Times New Roman" pitchFamily="26" charset="0"/>
              </a:rPr>
              <a:t> </a:t>
            </a:r>
            <a:endParaRPr lang="en-US" dirty="0"/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5257800" y="4343400"/>
            <a:ext cx="1346200" cy="8794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27432" tIns="13716" rIns="27432" bIns="13716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sz="1800" b="1" dirty="0">
                <a:solidFill>
                  <a:srgbClr val="000000"/>
                </a:solidFill>
                <a:ea typeface="Times New Roman" pitchFamily="26" charset="0"/>
                <a:cs typeface="Times New Roman" pitchFamily="26" charset="0"/>
              </a:rPr>
              <a:t>Phase II:</a:t>
            </a:r>
            <a:r>
              <a:rPr lang="en-GB" sz="1800" dirty="0">
                <a:solidFill>
                  <a:srgbClr val="000000"/>
                </a:solidFill>
                <a:ea typeface="Times New Roman" pitchFamily="26" charset="0"/>
                <a:cs typeface="Times New Roman" pitchFamily="26" charset="0"/>
              </a:rPr>
              <a:t> Exploratory trial</a:t>
            </a:r>
            <a:endParaRPr lang="en-GB" sz="1800" dirty="0">
              <a:solidFill>
                <a:schemeClr val="tx1"/>
              </a:solidFill>
            </a:endParaRPr>
          </a:p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endParaRPr lang="en-GB" sz="1800" dirty="0">
              <a:solidFill>
                <a:schemeClr val="tx1"/>
              </a:solidFill>
            </a:endParaRP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7162800" y="4343400"/>
            <a:ext cx="1549400" cy="838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27432" tIns="13716" rIns="27432" bIns="13716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sz="1800" b="1" dirty="0">
                <a:solidFill>
                  <a:srgbClr val="000000"/>
                </a:solidFill>
                <a:ea typeface="Times New Roman" pitchFamily="26" charset="0"/>
                <a:cs typeface="Times New Roman" pitchFamily="26" charset="0"/>
              </a:rPr>
              <a:t>Phase III:</a:t>
            </a:r>
            <a:r>
              <a:rPr lang="en-GB" sz="1800" dirty="0">
                <a:solidFill>
                  <a:srgbClr val="000000"/>
                </a:solidFill>
                <a:ea typeface="Times New Roman" pitchFamily="26" charset="0"/>
                <a:cs typeface="Times New Roman" pitchFamily="26" charset="0"/>
              </a:rPr>
              <a:t> Definitive</a:t>
            </a:r>
            <a:r>
              <a:rPr lang="en-GB" sz="1800" dirty="0" smtClean="0">
                <a:solidFill>
                  <a:srgbClr val="000000"/>
                </a:solidFill>
                <a:ea typeface="Times New Roman" pitchFamily="26" charset="0"/>
                <a:cs typeface="Times New Roman" pitchFamily="26" charset="0"/>
              </a:rPr>
              <a:t> RCT</a:t>
            </a:r>
            <a:endParaRPr lang="en-GB" sz="1800" dirty="0">
              <a:solidFill>
                <a:schemeClr val="tx1"/>
              </a:solidFill>
            </a:endParaRPr>
          </a:p>
        </p:txBody>
      </p:sp>
      <p:sp>
        <p:nvSpPr>
          <p:cNvPr id="12" name="Oval 17"/>
          <p:cNvSpPr>
            <a:spLocks noChangeArrowheads="1"/>
          </p:cNvSpPr>
          <p:nvPr/>
        </p:nvSpPr>
        <p:spPr bwMode="auto">
          <a:xfrm>
            <a:off x="5181600" y="2438400"/>
            <a:ext cx="3505200" cy="15113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29" charset="-128"/>
                <a:cs typeface="ＭＳ Ｐゴシック" pitchFamily="29" charset="-128"/>
              </a:rPr>
              <a:t>Proposed cohort study 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29" charset="-128"/>
                <a:cs typeface="ＭＳ Ｐゴシック" pitchFamily="29" charset="-128"/>
              </a:rPr>
              <a:t>Focus on admissions</a:t>
            </a:r>
          </a:p>
          <a:p>
            <a:pPr lvl="1"/>
            <a:r>
              <a:rPr lang="en-GB" dirty="0" smtClean="0">
                <a:ea typeface="ＭＳ Ｐゴシック" pitchFamily="29" charset="-128"/>
                <a:cs typeface="ＭＳ Ｐゴシック" pitchFamily="29" charset="-128"/>
              </a:rPr>
              <a:t>Identifying patients with </a:t>
            </a:r>
            <a:r>
              <a:rPr lang="en-GB" dirty="0" err="1" smtClean="0">
                <a:ea typeface="ＭＳ Ｐゴシック" pitchFamily="29" charset="-128"/>
                <a:cs typeface="ＭＳ Ｐゴシック" pitchFamily="29" charset="-128"/>
              </a:rPr>
              <a:t>multimorbidity</a:t>
            </a:r>
            <a:r>
              <a:rPr lang="en-GB" dirty="0" smtClean="0">
                <a:ea typeface="ＭＳ Ｐゴシック" pitchFamily="29" charset="-128"/>
                <a:cs typeface="ＭＳ Ｐゴシック" pitchFamily="29" charset="-128"/>
              </a:rPr>
              <a:t> at increased risk hospital admission</a:t>
            </a:r>
          </a:p>
          <a:p>
            <a:pPr lvl="1"/>
            <a:r>
              <a:rPr lang="en-GB" dirty="0" smtClean="0"/>
              <a:t>Validation of modified risk score [</a:t>
            </a:r>
            <a:r>
              <a:rPr lang="en-GB" dirty="0" err="1" smtClean="0"/>
              <a:t>Pra</a:t>
            </a:r>
            <a:r>
              <a:rPr lang="en-GB" dirty="0" smtClean="0"/>
              <a:t> score]</a:t>
            </a:r>
          </a:p>
          <a:p>
            <a:pPr lvl="1"/>
            <a:r>
              <a:rPr lang="en-GB" dirty="0" smtClean="0"/>
              <a:t>Qualitative work with patients and their families who have experienced recent admission exploring triggers and potential preventable measures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29" charset="-128"/>
                <a:cs typeface="ＭＳ Ｐゴシック" pitchFamily="29" charset="-128"/>
              </a:rPr>
              <a:t>Proposed RCT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29" charset="-128"/>
                <a:cs typeface="ＭＳ Ｐゴシック" pitchFamily="29" charset="-128"/>
              </a:rPr>
              <a:t>RCT of complex intervention to improve outcomes for vulnerable patients with </a:t>
            </a:r>
            <a:r>
              <a:rPr lang="en-GB" dirty="0" err="1" smtClean="0">
                <a:ea typeface="ＭＳ Ｐゴシック" pitchFamily="29" charset="-128"/>
                <a:cs typeface="ＭＳ Ｐゴシック" pitchFamily="29" charset="-128"/>
              </a:rPr>
              <a:t>multimorbidity</a:t>
            </a:r>
            <a:endParaRPr lang="en-GB" dirty="0" smtClean="0">
              <a:ea typeface="ＭＳ Ｐゴシック" pitchFamily="29" charset="-128"/>
              <a:cs typeface="ＭＳ Ｐゴシック" pitchFamily="29" charset="-128"/>
            </a:endParaRPr>
          </a:p>
          <a:p>
            <a:pPr lvl="1"/>
            <a:r>
              <a:rPr lang="en-GB" dirty="0" smtClean="0"/>
              <a:t>Participants</a:t>
            </a:r>
          </a:p>
          <a:p>
            <a:pPr lvl="2"/>
            <a:r>
              <a:rPr lang="en-GB" dirty="0" smtClean="0"/>
              <a:t>MM plus recent admission</a:t>
            </a:r>
          </a:p>
          <a:p>
            <a:pPr lvl="1"/>
            <a:r>
              <a:rPr lang="en-GB" dirty="0" smtClean="0"/>
              <a:t>Intervention:</a:t>
            </a:r>
          </a:p>
          <a:p>
            <a:pPr lvl="2"/>
            <a:r>
              <a:rPr lang="en-GB" dirty="0" smtClean="0"/>
              <a:t>OT groups, case management and medication review</a:t>
            </a:r>
          </a:p>
          <a:p>
            <a:pPr lvl="1"/>
            <a:r>
              <a:rPr lang="en-GB" dirty="0" smtClean="0"/>
              <a:t>Outcomes</a:t>
            </a:r>
          </a:p>
          <a:p>
            <a:pPr lvl="2"/>
            <a:r>
              <a:rPr lang="en-GB" dirty="0" smtClean="0"/>
              <a:t>Readmission, self-efficacy, </a:t>
            </a:r>
            <a:r>
              <a:rPr lang="en-GB" dirty="0" err="1" smtClean="0"/>
              <a:t>QoL</a:t>
            </a:r>
            <a:endParaRPr lang="en-GB" dirty="0" smtClean="0"/>
          </a:p>
          <a:p>
            <a:pPr lvl="1"/>
            <a:r>
              <a:rPr lang="en-GB" dirty="0" smtClean="0"/>
              <a:t>Economic analysis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  <a:cs typeface="+mj-cs"/>
              </a:rPr>
              <a:t>Current HSE policy and </a:t>
            </a:r>
            <a:r>
              <a:rPr lang="en-US" dirty="0" err="1" smtClean="0">
                <a:ea typeface="+mj-ea"/>
                <a:cs typeface="+mj-cs"/>
              </a:rPr>
              <a:t>multimorbidity</a:t>
            </a:r>
            <a:r>
              <a:rPr lang="en-US" dirty="0" smtClean="0">
                <a:ea typeface="+mj-ea"/>
                <a:cs typeface="+mj-cs"/>
              </a:rPr>
              <a:t>?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962400"/>
          </a:xfrm>
        </p:spPr>
        <p:txBody>
          <a:bodyPr/>
          <a:lstStyle/>
          <a:p>
            <a:r>
              <a:rPr lang="en-US" dirty="0" smtClean="0"/>
              <a:t>Chronic disease management</a:t>
            </a:r>
          </a:p>
          <a:p>
            <a:pPr lvl="1"/>
            <a:r>
              <a:rPr lang="en-US" dirty="0" smtClean="0"/>
              <a:t>Integrated care</a:t>
            </a:r>
          </a:p>
          <a:p>
            <a:pPr lvl="1"/>
            <a:r>
              <a:rPr lang="en-US" dirty="0" smtClean="0"/>
              <a:t>Multidisciplinary care</a:t>
            </a:r>
            <a:endParaRPr lang="en-US" baseline="30000" dirty="0" smtClean="0"/>
          </a:p>
          <a:p>
            <a:pPr lvl="1"/>
            <a:r>
              <a:rPr lang="en-US" dirty="0" smtClean="0"/>
              <a:t>Support for self-care</a:t>
            </a:r>
          </a:p>
          <a:p>
            <a:endParaRPr lang="en-US" dirty="0" smtClean="0"/>
          </a:p>
          <a:p>
            <a:r>
              <a:rPr lang="en-US" dirty="0" smtClean="0"/>
              <a:t>HSE MET working group report on training doctors to manage patient with </a:t>
            </a:r>
            <a:r>
              <a:rPr lang="en-US" dirty="0" err="1" smtClean="0"/>
              <a:t>multimorbidity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5943600" y="2362200"/>
            <a:ext cx="2209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Single conditions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Policy choices 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Support generalist approach</a:t>
            </a:r>
          </a:p>
          <a:p>
            <a:pPr lvl="1"/>
            <a:r>
              <a:rPr lang="en-US" smtClean="0"/>
              <a:t>Medicines management</a:t>
            </a:r>
          </a:p>
          <a:p>
            <a:pPr lvl="1"/>
            <a:r>
              <a:rPr lang="en-US" smtClean="0"/>
              <a:t>Focus on relevant interventions and outcomes</a:t>
            </a:r>
          </a:p>
          <a:p>
            <a:endParaRPr lang="en-US" smtClean="0"/>
          </a:p>
          <a:p>
            <a:r>
              <a:rPr lang="en-US" smtClean="0"/>
              <a:t>Target high risk individuals</a:t>
            </a:r>
          </a:p>
          <a:p>
            <a:r>
              <a:rPr lang="en-US" smtClean="0"/>
              <a:t>Identify and intervene for vulnerable groups</a:t>
            </a:r>
          </a:p>
          <a:p>
            <a:pPr lvl="1"/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Multimorbidity</a:t>
            </a:r>
            <a:r>
              <a:rPr lang="en-US" dirty="0" smtClean="0"/>
              <a:t> important</a:t>
            </a:r>
          </a:p>
          <a:p>
            <a:r>
              <a:rPr lang="en-US" dirty="0" smtClean="0"/>
              <a:t>Challenges</a:t>
            </a:r>
          </a:p>
          <a:p>
            <a:pPr lvl="1"/>
            <a:r>
              <a:rPr lang="en-US" dirty="0" smtClean="0"/>
              <a:t>Defining and identifying individuals</a:t>
            </a:r>
          </a:p>
          <a:p>
            <a:pPr lvl="1"/>
            <a:r>
              <a:rPr lang="en-US" dirty="0" smtClean="0"/>
              <a:t>Measuring outcomes</a:t>
            </a:r>
          </a:p>
          <a:p>
            <a:r>
              <a:rPr lang="en-US" dirty="0" smtClean="0"/>
              <a:t>International relevance</a:t>
            </a:r>
          </a:p>
          <a:p>
            <a:r>
              <a:rPr lang="en-US" dirty="0" smtClean="0"/>
              <a:t>Link to quality of care and cost agenda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5940425" cy="1219199"/>
          </a:xfrm>
        </p:spPr>
        <p:txBody>
          <a:bodyPr/>
          <a:lstStyle/>
          <a:p>
            <a:r>
              <a:rPr lang="en-US" dirty="0" smtClean="0"/>
              <a:t>Refs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2813" cy="4724399"/>
          </a:xfrm>
        </p:spPr>
        <p:txBody>
          <a:bodyPr/>
          <a:lstStyle/>
          <a:p>
            <a:pPr>
              <a:buNone/>
            </a:pPr>
            <a:r>
              <a:rPr lang="en-GB" sz="1600" dirty="0" smtClean="0"/>
              <a:t>Smith SM, </a:t>
            </a:r>
            <a:r>
              <a:rPr lang="en-GB" sz="1600" dirty="0" err="1" smtClean="0"/>
              <a:t>Soubhi</a:t>
            </a:r>
            <a:r>
              <a:rPr lang="en-GB" sz="1600" dirty="0" smtClean="0"/>
              <a:t> H, Fortin M, </a:t>
            </a:r>
            <a:r>
              <a:rPr lang="en-GB" sz="1600" dirty="0" err="1" smtClean="0"/>
              <a:t>Hudon</a:t>
            </a:r>
            <a:r>
              <a:rPr lang="en-GB" sz="1600" dirty="0" smtClean="0"/>
              <a:t> C, O’Dowd T. Interventions to improve outcomes in patients with </a:t>
            </a:r>
            <a:r>
              <a:rPr lang="en-GB" sz="1600" dirty="0" err="1" smtClean="0"/>
              <a:t>multimorbidity</a:t>
            </a:r>
            <a:r>
              <a:rPr lang="en-GB" sz="1600" dirty="0" smtClean="0"/>
              <a:t> in primary care and community settings. Cochrane Database of Systematic Reviews.</a:t>
            </a:r>
          </a:p>
          <a:p>
            <a:pPr>
              <a:buNone/>
            </a:pPr>
            <a:r>
              <a:rPr lang="en-US" sz="1600" dirty="0" smtClean="0"/>
              <a:t>Smith SM, O’Kelly S, O’Dowd T. </a:t>
            </a:r>
            <a:r>
              <a:rPr lang="en-US" sz="1600" dirty="0" err="1" smtClean="0"/>
              <a:t>GPsʼ</a:t>
            </a:r>
            <a:r>
              <a:rPr lang="en-US" sz="1600" dirty="0" smtClean="0"/>
              <a:t> and </a:t>
            </a:r>
            <a:r>
              <a:rPr lang="en-US" sz="1600" dirty="0" err="1" smtClean="0"/>
              <a:t>pharmacistsʼ</a:t>
            </a:r>
            <a:r>
              <a:rPr lang="en-US" sz="1600" dirty="0" smtClean="0"/>
              <a:t> experiences of managing </a:t>
            </a:r>
            <a:r>
              <a:rPr lang="en-US" sz="1600" dirty="0" err="1" smtClean="0"/>
              <a:t>multimorbidity</a:t>
            </a:r>
            <a:r>
              <a:rPr lang="en-US" sz="1600" dirty="0" smtClean="0"/>
              <a:t>: a </a:t>
            </a:r>
            <a:r>
              <a:rPr lang="en-US" sz="1600" dirty="0" err="1" smtClean="0"/>
              <a:t>ʻPandoraʼs</a:t>
            </a:r>
            <a:r>
              <a:rPr lang="en-US" sz="1600" dirty="0" smtClean="0"/>
              <a:t> </a:t>
            </a:r>
            <a:r>
              <a:rPr lang="en-US" sz="1600" dirty="0" err="1" smtClean="0"/>
              <a:t>boxʼ</a:t>
            </a:r>
            <a:r>
              <a:rPr lang="en-US" sz="1600" dirty="0" smtClean="0"/>
              <a:t>. British Journal of General Practice. 2010 Jul;60 (576):285-94. </a:t>
            </a:r>
          </a:p>
          <a:p>
            <a:pPr>
              <a:buNone/>
            </a:pPr>
            <a:r>
              <a:rPr lang="en-GB" sz="1600" dirty="0" smtClean="0"/>
              <a:t>S O’Kelly, Smith SM, Lane S, </a:t>
            </a:r>
            <a:r>
              <a:rPr lang="en-GB" sz="1600" dirty="0" err="1" smtClean="0"/>
              <a:t>Teljeur</a:t>
            </a:r>
            <a:r>
              <a:rPr lang="en-GB" sz="1600" dirty="0" smtClean="0"/>
              <a:t> C, O’Dowd T. Chronic Respiratory disease and </a:t>
            </a:r>
            <a:r>
              <a:rPr lang="en-GB" sz="1600" dirty="0" err="1" smtClean="0"/>
              <a:t>multimorbidity</a:t>
            </a:r>
            <a:r>
              <a:rPr lang="en-GB" sz="1600" dirty="0" smtClean="0"/>
              <a:t>: prevalence and impact in general practice. Respiratory Medicine.  2010 Aug 15.</a:t>
            </a:r>
          </a:p>
          <a:p>
            <a:pPr>
              <a:buNone/>
            </a:pPr>
            <a:r>
              <a:rPr lang="en-GB" sz="1600" dirty="0" smtClean="0"/>
              <a:t>C </a:t>
            </a:r>
            <a:r>
              <a:rPr lang="en-GB" sz="1600" dirty="0" err="1" smtClean="0"/>
              <a:t>Teljieur</a:t>
            </a:r>
            <a:r>
              <a:rPr lang="en-GB" sz="1600" dirty="0" smtClean="0"/>
              <a:t>, Smith SM, Paul G, Kelly A, O’Dowd T. Impact of </a:t>
            </a:r>
            <a:r>
              <a:rPr lang="en-GB" sz="1600" dirty="0" err="1" smtClean="0"/>
              <a:t>multimorbidity</a:t>
            </a:r>
            <a:r>
              <a:rPr lang="en-GB" sz="1600" dirty="0" smtClean="0"/>
              <a:t> in type 2 diabetes. (Submitted Diabetes Educator Nov 2011).</a:t>
            </a:r>
          </a:p>
          <a:p>
            <a:pPr>
              <a:buNone/>
            </a:pPr>
            <a:r>
              <a:rPr lang="en-GB" sz="1600" dirty="0" smtClean="0"/>
              <a:t>S O’Kelly, Smith SM, Connolly D, Wallace E, Lane S, O’Dowd T. </a:t>
            </a:r>
            <a:r>
              <a:rPr lang="en-US" sz="1600" dirty="0" smtClean="0"/>
              <a:t>Designing interventions for patients with </a:t>
            </a:r>
            <a:r>
              <a:rPr lang="en-US" sz="1600" dirty="0" err="1" smtClean="0"/>
              <a:t>multimorbidity</a:t>
            </a:r>
            <a:r>
              <a:rPr lang="en-US" sz="1600" dirty="0" smtClean="0"/>
              <a:t>: a feasibility study of a complex intervention with structured patient assessments and occupational therapy</a:t>
            </a:r>
            <a:r>
              <a:rPr lang="ga-IE" sz="1600" dirty="0" smtClean="0"/>
              <a:t>.” (</a:t>
            </a:r>
            <a:r>
              <a:rPr lang="en-GB" sz="1600" dirty="0" smtClean="0"/>
              <a:t>Submission pending – OT journal)</a:t>
            </a:r>
          </a:p>
          <a:p>
            <a:pPr>
              <a:buNone/>
            </a:pPr>
            <a:r>
              <a:rPr lang="en-GB" sz="1600" dirty="0" smtClean="0"/>
              <a:t>L O’Toole, D Connolly and S Smith. OT led group based intervention for patients with </a:t>
            </a:r>
            <a:r>
              <a:rPr lang="en-GB" sz="1600" dirty="0" err="1" smtClean="0"/>
              <a:t>multimorbidity</a:t>
            </a:r>
            <a:r>
              <a:rPr lang="en-GB" sz="1600" dirty="0" smtClean="0"/>
              <a:t> (Submission pending – OT journal)</a:t>
            </a:r>
          </a:p>
          <a:p>
            <a:pPr>
              <a:buNone/>
            </a:pPr>
            <a:r>
              <a:rPr lang="en-GB" sz="1600" dirty="0" smtClean="0"/>
              <a:t>E Wallace, SM Smith, B </a:t>
            </a:r>
            <a:r>
              <a:rPr lang="en-GB" sz="1600" dirty="0" err="1" smtClean="0"/>
              <a:t>Dimitrov</a:t>
            </a:r>
            <a:r>
              <a:rPr lang="en-GB" sz="1600" dirty="0" smtClean="0"/>
              <a:t>, T </a:t>
            </a:r>
            <a:r>
              <a:rPr lang="en-GB" sz="1600" dirty="0" err="1" smtClean="0"/>
              <a:t>hinchey</a:t>
            </a:r>
            <a:r>
              <a:rPr lang="en-GB" sz="1600" dirty="0" smtClean="0"/>
              <a:t>, K Bennett, T Fahey. </a:t>
            </a:r>
            <a:r>
              <a:rPr lang="en-US" sz="1600" dirty="0" smtClean="0"/>
              <a:t>A systematic review of the Probability of Repeated Admission (</a:t>
            </a:r>
            <a:r>
              <a:rPr lang="en-US" sz="1600" dirty="0" err="1" smtClean="0"/>
              <a:t>Pra</a:t>
            </a:r>
            <a:r>
              <a:rPr lang="en-US" sz="1600" dirty="0" smtClean="0"/>
              <a:t>) score in community dwelling adults. </a:t>
            </a:r>
          </a:p>
          <a:p>
            <a:pPr>
              <a:buNone/>
            </a:pPr>
            <a:endParaRPr lang="en-GB" sz="1600" dirty="0" smtClean="0"/>
          </a:p>
          <a:p>
            <a:pPr>
              <a:buNone/>
            </a:pPr>
            <a:endParaRPr lang="en-GB" sz="1800" dirty="0" smtClean="0"/>
          </a:p>
          <a:p>
            <a:pPr>
              <a:buNone/>
            </a:pPr>
            <a:endParaRPr lang="en-GB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59 year old woman</a:t>
            </a:r>
          </a:p>
          <a:p>
            <a:r>
              <a:rPr lang="en-US" dirty="0" smtClean="0"/>
              <a:t>Living alone</a:t>
            </a:r>
          </a:p>
          <a:p>
            <a:r>
              <a:rPr lang="en-US" dirty="0" smtClean="0"/>
              <a:t>IHD; Depression; Neurological condition; Arthritis</a:t>
            </a:r>
          </a:p>
          <a:p>
            <a:r>
              <a:rPr lang="en-US" dirty="0" smtClean="0"/>
              <a:t>Multiple medications including </a:t>
            </a:r>
            <a:r>
              <a:rPr lang="en-US" dirty="0" err="1" smtClean="0"/>
              <a:t>warfarin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Presents with pain in her right shoulder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Clinical Reality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endParaRPr lang="en-US" smtClean="0"/>
          </a:p>
          <a:p>
            <a:pPr>
              <a:buFont typeface="Arial" charset="0"/>
              <a:buNone/>
            </a:pPr>
            <a:r>
              <a:rPr lang="en-US" smtClean="0"/>
              <a:t>“Just remember Dr Marshall, my life is like a swimming pool full of sewage and your job is to push me up into the shallow end.”	</a:t>
            </a:r>
          </a:p>
          <a:p>
            <a:pPr algn="r">
              <a:buFont typeface="Arial" charset="0"/>
              <a:buNone/>
            </a:pPr>
            <a:r>
              <a:rPr lang="en-US" smtClean="0"/>
              <a:t>Martin Marshall, </a:t>
            </a:r>
          </a:p>
          <a:p>
            <a:pPr algn="r">
              <a:buFont typeface="Arial" charset="0"/>
              <a:buNone/>
            </a:pPr>
            <a:r>
              <a:rPr lang="en-US" smtClean="0"/>
              <a:t>McKenzie Lecture, 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Multimorbidity</a:t>
            </a:r>
            <a:r>
              <a:rPr lang="en-US" dirty="0" smtClean="0"/>
              <a:t> prevalence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1523999"/>
            <a:ext cx="8532813" cy="4281489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Two or more chronic conditions</a:t>
            </a:r>
          </a:p>
          <a:p>
            <a:r>
              <a:rPr lang="en-US" dirty="0" err="1" smtClean="0"/>
              <a:t>Epidimiological</a:t>
            </a:r>
            <a:r>
              <a:rPr lang="en-US" dirty="0" smtClean="0"/>
              <a:t> research predominates</a:t>
            </a:r>
          </a:p>
          <a:p>
            <a:r>
              <a:rPr lang="en-US" dirty="0" smtClean="0"/>
              <a:t>Rates vary from 40% to 98%</a:t>
            </a:r>
          </a:p>
          <a:p>
            <a:r>
              <a:rPr lang="en-US" dirty="0" smtClean="0"/>
              <a:t>Ireland:</a:t>
            </a:r>
          </a:p>
          <a:p>
            <a:pPr lvl="1"/>
            <a:r>
              <a:rPr lang="en-US" dirty="0" smtClean="0"/>
              <a:t>66%, aged &gt; 50, in GP setting</a:t>
            </a:r>
          </a:p>
          <a:p>
            <a:pPr lvl="1"/>
            <a:r>
              <a:rPr lang="en-US" dirty="0" smtClean="0"/>
              <a:t>MM x3 aged 45-64, GMS eligible: mean 7.5 meds; mean 11 GP visits per year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1143001"/>
            <a:ext cx="8532813" cy="4662488"/>
          </a:xfrm>
        </p:spPr>
        <p:txBody>
          <a:bodyPr/>
          <a:lstStyle/>
          <a:p>
            <a:r>
              <a:rPr lang="en-US" dirty="0" smtClean="0"/>
              <a:t>Higher rates </a:t>
            </a:r>
            <a:r>
              <a:rPr lang="en-US" dirty="0" err="1" smtClean="0"/>
              <a:t>polypharmacy</a:t>
            </a:r>
            <a:r>
              <a:rPr lang="en-US" dirty="0" smtClean="0"/>
              <a:t>, health service use, admissions, psychological morbidity</a:t>
            </a:r>
          </a:p>
          <a:p>
            <a:r>
              <a:rPr lang="en-US" dirty="0" smtClean="0"/>
              <a:t>Poorer </a:t>
            </a:r>
            <a:r>
              <a:rPr lang="en-US" dirty="0" err="1" smtClean="0"/>
              <a:t>QoL</a:t>
            </a:r>
            <a:r>
              <a:rPr lang="en-US" dirty="0" smtClean="0"/>
              <a:t>, physical functioning</a:t>
            </a:r>
          </a:p>
          <a:p>
            <a:r>
              <a:rPr lang="en-US" dirty="0" smtClean="0"/>
              <a:t>Costs: reducing avoidable complications for people with chronic disease by 10% could save $40 billion</a:t>
            </a:r>
          </a:p>
          <a:p>
            <a:r>
              <a:rPr lang="en-US" dirty="0" smtClean="0"/>
              <a:t>Challenging for patients</a:t>
            </a:r>
          </a:p>
          <a:p>
            <a:pPr lvl="1"/>
            <a:r>
              <a:rPr lang="en-US" dirty="0" smtClean="0"/>
              <a:t>Medications, physical functioning </a:t>
            </a:r>
          </a:p>
          <a:p>
            <a:pPr lvl="1"/>
            <a:r>
              <a:rPr lang="en-US" dirty="0" smtClean="0"/>
              <a:t>Concept of treatment burden</a:t>
            </a:r>
          </a:p>
          <a:p>
            <a:r>
              <a:rPr lang="en-US" dirty="0" smtClean="0"/>
              <a:t>Challenging for healthcare providers also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Multimorbidity</a:t>
            </a:r>
            <a:r>
              <a:rPr lang="en-US" dirty="0" smtClean="0"/>
              <a:t>: 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84313"/>
            <a:ext cx="9144000" cy="4321175"/>
          </a:xfrm>
        </p:spPr>
        <p:txBody>
          <a:bodyPr/>
          <a:lstStyle/>
          <a:p>
            <a:r>
              <a:rPr lang="en-US" dirty="0" smtClean="0"/>
              <a:t>Several approaches possible</a:t>
            </a:r>
          </a:p>
          <a:p>
            <a:pPr lvl="1"/>
            <a:r>
              <a:rPr lang="en-US" dirty="0" smtClean="0"/>
              <a:t>Coded conditions, specific scoring </a:t>
            </a:r>
            <a:r>
              <a:rPr lang="en-US" dirty="0" smtClean="0"/>
              <a:t>systems, </a:t>
            </a:r>
            <a:r>
              <a:rPr lang="en-US" dirty="0" smtClean="0"/>
              <a:t>medication related</a:t>
            </a:r>
          </a:p>
          <a:p>
            <a:pPr lvl="1"/>
            <a:r>
              <a:rPr lang="en-US" dirty="0" smtClean="0"/>
              <a:t>Record </a:t>
            </a:r>
            <a:r>
              <a:rPr lang="en-US" dirty="0" err="1" smtClean="0"/>
              <a:t>vs</a:t>
            </a:r>
            <a:r>
              <a:rPr lang="en-US" dirty="0" smtClean="0"/>
              <a:t> patient report</a:t>
            </a:r>
          </a:p>
          <a:p>
            <a:pPr lvl="1"/>
            <a:r>
              <a:rPr lang="en-US" dirty="0" smtClean="0"/>
              <a:t>Setting dependent</a:t>
            </a:r>
          </a:p>
          <a:p>
            <a:r>
              <a:rPr lang="en-US" dirty="0" smtClean="0"/>
              <a:t>Concept severity</a:t>
            </a:r>
          </a:p>
          <a:p>
            <a:r>
              <a:rPr lang="en-US" dirty="0" smtClean="0"/>
              <a:t>Overlap with frailty</a:t>
            </a:r>
          </a:p>
          <a:p>
            <a:r>
              <a:rPr lang="en-US" dirty="0" smtClean="0"/>
              <a:t>Link with socioeconomic deprivation</a:t>
            </a:r>
          </a:p>
          <a:p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Multimorbidity</a:t>
            </a:r>
            <a:r>
              <a:rPr lang="en-US" dirty="0" smtClean="0"/>
              <a:t>: 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Physical health</a:t>
            </a:r>
          </a:p>
          <a:p>
            <a:r>
              <a:rPr lang="en-US" dirty="0" smtClean="0"/>
              <a:t>Psychosocial</a:t>
            </a:r>
          </a:p>
          <a:p>
            <a:endParaRPr lang="en-US" dirty="0" smtClean="0"/>
          </a:p>
          <a:p>
            <a:r>
              <a:rPr lang="en-US" dirty="0" smtClean="0"/>
              <a:t>Patient </a:t>
            </a:r>
            <a:r>
              <a:rPr lang="en-US" dirty="0" err="1" smtClean="0"/>
              <a:t>centred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Responsive to change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s Template RCSI (2)">
  <a:themeElements>
    <a:clrScheme name="Presentations Template RCSI (2)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sentations Template RCSI (2)">
      <a:majorFont>
        <a:latin typeface="Constantia"/>
        <a:ea typeface=""/>
        <a:cs typeface="Arial"/>
      </a:majorFont>
      <a:minorFont>
        <a:latin typeface="Constanti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sentations Template RCSI (2)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s Template RCSI (2)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s Template RCSI (2)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s Template RCSI (2)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s Template RCSI (2)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s Template RCSI (2)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s Template RCSI (2)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s Template RCSI (2)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s Template RCSI (2)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s Template RCSI (2)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s Template RCSI (2)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s Template RCSI (2)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ABCD2 June 4</Template>
  <TotalTime>1733</TotalTime>
  <Words>1728</Words>
  <Application>Microsoft Macintosh PowerPoint</Application>
  <PresentationFormat>On-screen Show (4:3)</PresentationFormat>
  <Paragraphs>331</Paragraphs>
  <Slides>37</Slides>
  <Notes>6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Links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9" baseType="lpstr">
      <vt:lpstr>Presentations Template RCSI (2)</vt:lpstr>
      <vt:lpstr>Macintosh HD:Users:susansmith:Desktop:Pra paper final june2011.doc!OLE_LINK4</vt:lpstr>
      <vt:lpstr>Slide 1</vt:lpstr>
      <vt:lpstr>Overview</vt:lpstr>
      <vt:lpstr>Research grounded in clinical practice</vt:lpstr>
      <vt:lpstr>Clinical case</vt:lpstr>
      <vt:lpstr>Clinical Reality</vt:lpstr>
      <vt:lpstr>Multimorbidity prevalence </vt:lpstr>
      <vt:lpstr>Impact </vt:lpstr>
      <vt:lpstr>Multimorbidity: Definitions</vt:lpstr>
      <vt:lpstr>Multimorbidity: Outcomes</vt:lpstr>
      <vt:lpstr>Multimorbidity </vt:lpstr>
      <vt:lpstr>Research Programme</vt:lpstr>
      <vt:lpstr>MRC Framework – complex interventions </vt:lpstr>
      <vt:lpstr>Slide 13</vt:lpstr>
      <vt:lpstr>Slide 14</vt:lpstr>
      <vt:lpstr>Cochrane review of interventions to improve outcomes for patients with multimorbidity</vt:lpstr>
      <vt:lpstr>Slide 16</vt:lpstr>
      <vt:lpstr>Cochrane review conclusions</vt:lpstr>
      <vt:lpstr>Slide 18</vt:lpstr>
      <vt:lpstr>Qualitative study of experiences’ of GPs and pharmacists managing multimorbidity</vt:lpstr>
      <vt:lpstr>Qualitative study of experiences’ of GPs and pharmacists managing multimorbidity</vt:lpstr>
      <vt:lpstr>Slide 21</vt:lpstr>
      <vt:lpstr>Impact on chronic disease:  Chronic Respiratory Disease (CRD)</vt:lpstr>
      <vt:lpstr>Impact on chronic disease: Diabetes</vt:lpstr>
      <vt:lpstr>Chronic ills of ageing</vt:lpstr>
      <vt:lpstr>Slide 25</vt:lpstr>
      <vt:lpstr>Systematic review Pra score</vt:lpstr>
      <vt:lpstr>Conclusions (Update ongoing)</vt:lpstr>
      <vt:lpstr>Slide 28</vt:lpstr>
      <vt:lpstr>Exploratory trial 1</vt:lpstr>
      <vt:lpstr>Exploratory trial 2</vt:lpstr>
      <vt:lpstr>Slide 31</vt:lpstr>
      <vt:lpstr>Proposed cohort study </vt:lpstr>
      <vt:lpstr>Proposed RCT</vt:lpstr>
      <vt:lpstr>Current HSE policy and multimorbidity?</vt:lpstr>
      <vt:lpstr>Policy choices </vt:lpstr>
      <vt:lpstr>Summary</vt:lpstr>
      <vt:lpstr>Refs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Claire Keogh</dc:creator>
  <cp:lastModifiedBy>Susan Smith</cp:lastModifiedBy>
  <cp:revision>267</cp:revision>
  <cp:lastPrinted>2012-01-10T16:01:05Z</cp:lastPrinted>
  <dcterms:created xsi:type="dcterms:W3CDTF">2012-01-12T10:18:59Z</dcterms:created>
  <dcterms:modified xsi:type="dcterms:W3CDTF">2012-01-12T11:00:31Z</dcterms:modified>
</cp:coreProperties>
</file>