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8" r:id="rId2"/>
    <p:sldId id="325" r:id="rId3"/>
    <p:sldId id="276" r:id="rId4"/>
    <p:sldId id="306" r:id="rId5"/>
    <p:sldId id="382" r:id="rId6"/>
    <p:sldId id="385" r:id="rId7"/>
    <p:sldId id="384" r:id="rId8"/>
    <p:sldId id="383" r:id="rId9"/>
    <p:sldId id="381" r:id="rId10"/>
    <p:sldId id="380" r:id="rId11"/>
    <p:sldId id="379" r:id="rId12"/>
    <p:sldId id="378" r:id="rId13"/>
    <p:sldId id="377" r:id="rId14"/>
    <p:sldId id="391" r:id="rId15"/>
    <p:sldId id="376" r:id="rId16"/>
    <p:sldId id="357" r:id="rId17"/>
    <p:sldId id="387" r:id="rId18"/>
    <p:sldId id="389" r:id="rId19"/>
    <p:sldId id="390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44"/>
    <a:srgbClr val="A50021"/>
    <a:srgbClr val="800000"/>
    <a:srgbClr val="AC00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88147" autoAdjust="0"/>
  </p:normalViewPr>
  <p:slideViewPr>
    <p:cSldViewPr snapToGrid="0">
      <p:cViewPr>
        <p:scale>
          <a:sx n="66" d="100"/>
          <a:sy n="66" d="100"/>
        </p:scale>
        <p:origin x="-220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14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896" y="-102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9D7DE-675B-4CDC-9261-AAC64FB769A3}" type="doc">
      <dgm:prSet loTypeId="urn:microsoft.com/office/officeart/2005/8/layout/radial5" loCatId="cycle" qsTypeId="urn:microsoft.com/office/officeart/2005/8/quickstyle/simple1#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772D63A-6DBC-4DC7-B4DC-E3181F520EFC}">
      <dgm:prSet phldrT="[Text]" custT="1"/>
      <dgm:spPr/>
      <dgm:t>
        <a:bodyPr/>
        <a:lstStyle/>
        <a:p>
          <a:r>
            <a:rPr lang="en-GB" sz="2800" dirty="0" smtClean="0"/>
            <a:t>PIP</a:t>
          </a:r>
          <a:endParaRPr lang="en-GB" sz="2800" dirty="0"/>
        </a:p>
      </dgm:t>
    </dgm:pt>
    <dgm:pt modelId="{D92413B1-DC67-4290-93F6-BD1FAC585BC8}" type="parTrans" cxnId="{BA222C4D-4780-4B7B-BED6-3C74D635B75A}">
      <dgm:prSet/>
      <dgm:spPr/>
      <dgm:t>
        <a:bodyPr/>
        <a:lstStyle/>
        <a:p>
          <a:endParaRPr lang="en-GB"/>
        </a:p>
      </dgm:t>
    </dgm:pt>
    <dgm:pt modelId="{C973D7C4-5134-40C5-B9DB-ECC76FB67A66}" type="sibTrans" cxnId="{BA222C4D-4780-4B7B-BED6-3C74D635B75A}">
      <dgm:prSet/>
      <dgm:spPr/>
      <dgm:t>
        <a:bodyPr/>
        <a:lstStyle/>
        <a:p>
          <a:endParaRPr lang="en-GB"/>
        </a:p>
      </dgm:t>
    </dgm:pt>
    <dgm:pt modelId="{A65EE441-6806-4169-A399-45C2317ED19A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 smtClean="0"/>
            <a:t>NI</a:t>
          </a:r>
        </a:p>
        <a:p>
          <a:r>
            <a:rPr lang="en-GB" dirty="0" smtClean="0"/>
            <a:t>EPD</a:t>
          </a:r>
        </a:p>
      </dgm:t>
    </dgm:pt>
    <dgm:pt modelId="{3220E6C4-4C85-4EAE-A785-25778708FD58}" type="parTrans" cxnId="{D49FF4A6-F9A2-4B35-9845-23C886243A54}">
      <dgm:prSet/>
      <dgm:spPr/>
      <dgm:t>
        <a:bodyPr/>
        <a:lstStyle/>
        <a:p>
          <a:endParaRPr lang="en-GB"/>
        </a:p>
      </dgm:t>
    </dgm:pt>
    <dgm:pt modelId="{4004AEE3-1204-4BD7-80DC-D5B73BDA221F}" type="sibTrans" cxnId="{D49FF4A6-F9A2-4B35-9845-23C886243A54}">
      <dgm:prSet/>
      <dgm:spPr/>
      <dgm:t>
        <a:bodyPr/>
        <a:lstStyle/>
        <a:p>
          <a:endParaRPr lang="en-GB"/>
        </a:p>
      </dgm:t>
    </dgm:pt>
    <dgm:pt modelId="{1B9845CA-0C2D-43B8-B549-06D1F6DE7800}">
      <dgm:prSet phldrT="[Text]"/>
      <dgm:spPr/>
      <dgm:t>
        <a:bodyPr/>
        <a:lstStyle/>
        <a:p>
          <a:r>
            <a:rPr lang="en-GB" dirty="0" smtClean="0"/>
            <a:t>England &amp; Wales</a:t>
          </a:r>
        </a:p>
        <a:p>
          <a:r>
            <a:rPr lang="en-GB" dirty="0" smtClean="0"/>
            <a:t>GPRD</a:t>
          </a:r>
          <a:endParaRPr lang="en-GB" dirty="0"/>
        </a:p>
      </dgm:t>
    </dgm:pt>
    <dgm:pt modelId="{B9581E50-B089-41BD-81F9-05BD6F64B34C}" type="parTrans" cxnId="{06B8F2FB-05A7-4739-B4D9-97FD96CB440E}">
      <dgm:prSet/>
      <dgm:spPr/>
      <dgm:t>
        <a:bodyPr/>
        <a:lstStyle/>
        <a:p>
          <a:endParaRPr lang="en-GB"/>
        </a:p>
      </dgm:t>
    </dgm:pt>
    <dgm:pt modelId="{5CDEACA0-5CD8-4561-B048-66649CDB1528}" type="sibTrans" cxnId="{06B8F2FB-05A7-4739-B4D9-97FD96CB440E}">
      <dgm:prSet/>
      <dgm:spPr/>
      <dgm:t>
        <a:bodyPr/>
        <a:lstStyle/>
        <a:p>
          <a:endParaRPr lang="en-GB"/>
        </a:p>
      </dgm:t>
    </dgm:pt>
    <dgm:pt modelId="{7AA9B084-00D0-4C23-80BD-ADF38F515945}">
      <dgm:prSet phldrT="[Text]"/>
      <dgm:spPr/>
      <dgm:t>
        <a:bodyPr/>
        <a:lstStyle/>
        <a:p>
          <a:r>
            <a:rPr lang="en-GB" dirty="0" smtClean="0"/>
            <a:t>Scotland</a:t>
          </a:r>
        </a:p>
        <a:p>
          <a:r>
            <a:rPr lang="en-GB" dirty="0" smtClean="0"/>
            <a:t>Tayside data</a:t>
          </a:r>
          <a:endParaRPr lang="en-GB" dirty="0"/>
        </a:p>
      </dgm:t>
    </dgm:pt>
    <dgm:pt modelId="{11836002-E4F6-4767-BA9F-40DC0B16F5C1}" type="parTrans" cxnId="{420D943A-D438-4E61-8645-1DA439EF37D3}">
      <dgm:prSet/>
      <dgm:spPr/>
      <dgm:t>
        <a:bodyPr/>
        <a:lstStyle/>
        <a:p>
          <a:endParaRPr lang="en-GB"/>
        </a:p>
      </dgm:t>
    </dgm:pt>
    <dgm:pt modelId="{0BCD97E3-4B3A-4240-B60A-EA188C7B2EE3}" type="sibTrans" cxnId="{420D943A-D438-4E61-8645-1DA439EF37D3}">
      <dgm:prSet/>
      <dgm:spPr/>
      <dgm:t>
        <a:bodyPr/>
        <a:lstStyle/>
        <a:p>
          <a:endParaRPr lang="en-GB"/>
        </a:p>
      </dgm:t>
    </dgm:pt>
    <dgm:pt modelId="{002E1EDB-AA0C-41A5-8FAD-82F30AFA70AB}">
      <dgm:prSet phldrT="[Text]"/>
      <dgm:spPr/>
      <dgm:t>
        <a:bodyPr/>
        <a:lstStyle/>
        <a:p>
          <a:r>
            <a:rPr lang="en-GB" dirty="0" err="1" smtClean="0"/>
            <a:t>RoI</a:t>
          </a:r>
          <a:endParaRPr lang="en-GB" dirty="0" smtClean="0"/>
        </a:p>
        <a:p>
          <a:r>
            <a:rPr lang="en-GB" dirty="0" smtClean="0"/>
            <a:t>PCRS database</a:t>
          </a:r>
        </a:p>
      </dgm:t>
    </dgm:pt>
    <dgm:pt modelId="{40A936C7-DE7D-49EF-AC7C-24A1B1B8B46C}" type="parTrans" cxnId="{22126F2A-628F-44BA-B086-BF57BEDAC7F9}">
      <dgm:prSet/>
      <dgm:spPr/>
      <dgm:t>
        <a:bodyPr/>
        <a:lstStyle/>
        <a:p>
          <a:endParaRPr lang="en-GB">
            <a:solidFill>
              <a:srgbClr val="A40000"/>
            </a:solidFill>
          </a:endParaRPr>
        </a:p>
      </dgm:t>
    </dgm:pt>
    <dgm:pt modelId="{C3C83982-C683-428E-B988-34D8B0C24C0D}" type="sibTrans" cxnId="{22126F2A-628F-44BA-B086-BF57BEDAC7F9}">
      <dgm:prSet/>
      <dgm:spPr/>
      <dgm:t>
        <a:bodyPr/>
        <a:lstStyle/>
        <a:p>
          <a:endParaRPr lang="en-GB"/>
        </a:p>
      </dgm:t>
    </dgm:pt>
    <dgm:pt modelId="{13DE3EB5-E0D1-450C-8EE5-83E8FB099205}" type="pres">
      <dgm:prSet presAssocID="{C709D7DE-675B-4CDC-9261-AAC64FB769A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4546B5-4C78-4E7A-8FAB-597774798E3A}" type="pres">
      <dgm:prSet presAssocID="{8772D63A-6DBC-4DC7-B4DC-E3181F520EFC}" presName="centerShape" presStyleLbl="node0" presStyleIdx="0" presStyleCnt="1"/>
      <dgm:spPr/>
      <dgm:t>
        <a:bodyPr/>
        <a:lstStyle/>
        <a:p>
          <a:endParaRPr lang="en-GB"/>
        </a:p>
      </dgm:t>
    </dgm:pt>
    <dgm:pt modelId="{F33AF784-A281-4C37-8BE8-18BB41725604}" type="pres">
      <dgm:prSet presAssocID="{3220E6C4-4C85-4EAE-A785-25778708FD58}" presName="parTrans" presStyleLbl="sibTrans2D1" presStyleIdx="0" presStyleCnt="4"/>
      <dgm:spPr/>
      <dgm:t>
        <a:bodyPr/>
        <a:lstStyle/>
        <a:p>
          <a:endParaRPr lang="en-US"/>
        </a:p>
      </dgm:t>
    </dgm:pt>
    <dgm:pt modelId="{BA54D946-732A-4680-9CBA-3760A7F7D681}" type="pres">
      <dgm:prSet presAssocID="{3220E6C4-4C85-4EAE-A785-25778708FD5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37AFC0-576D-4677-9313-3812242170DC}" type="pres">
      <dgm:prSet presAssocID="{A65EE441-6806-4169-A399-45C2317ED19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A32A77-22D2-417F-A465-A66075DFD319}" type="pres">
      <dgm:prSet presAssocID="{B9581E50-B089-41BD-81F9-05BD6F64B34C}" presName="parTrans" presStyleLbl="sibTrans2D1" presStyleIdx="1" presStyleCnt="4"/>
      <dgm:spPr/>
      <dgm:t>
        <a:bodyPr/>
        <a:lstStyle/>
        <a:p>
          <a:endParaRPr lang="en-US"/>
        </a:p>
      </dgm:t>
    </dgm:pt>
    <dgm:pt modelId="{132BF359-1B7C-4533-ADA2-3A3B2141CEAB}" type="pres">
      <dgm:prSet presAssocID="{B9581E50-B089-41BD-81F9-05BD6F64B34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A7738D8-B0C4-4C99-AC19-AE6EE82E324D}" type="pres">
      <dgm:prSet presAssocID="{1B9845CA-0C2D-43B8-B549-06D1F6DE780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F196D8-F2B1-420A-AA4E-760A2AFAB65A}" type="pres">
      <dgm:prSet presAssocID="{11836002-E4F6-4767-BA9F-40DC0B16F5C1}" presName="parTrans" presStyleLbl="sibTrans2D1" presStyleIdx="2" presStyleCnt="4"/>
      <dgm:spPr/>
      <dgm:t>
        <a:bodyPr/>
        <a:lstStyle/>
        <a:p>
          <a:endParaRPr lang="en-US"/>
        </a:p>
      </dgm:t>
    </dgm:pt>
    <dgm:pt modelId="{EF531F58-0FD4-400B-9703-D1527B77D916}" type="pres">
      <dgm:prSet presAssocID="{11836002-E4F6-4767-BA9F-40DC0B16F5C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4E7BC02-9474-4433-A6FD-A17FEA29A464}" type="pres">
      <dgm:prSet presAssocID="{7AA9B084-00D0-4C23-80BD-ADF38F51594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2ABF03-290F-4372-AA61-63B43EE583DA}" type="pres">
      <dgm:prSet presAssocID="{40A936C7-DE7D-49EF-AC7C-24A1B1B8B46C}" presName="parTrans" presStyleLbl="sibTrans2D1" presStyleIdx="3" presStyleCnt="4"/>
      <dgm:spPr/>
      <dgm:t>
        <a:bodyPr/>
        <a:lstStyle/>
        <a:p>
          <a:endParaRPr lang="en-US"/>
        </a:p>
      </dgm:t>
    </dgm:pt>
    <dgm:pt modelId="{CF86315F-DA29-4BFF-ABA9-0E944C9C15A1}" type="pres">
      <dgm:prSet presAssocID="{40A936C7-DE7D-49EF-AC7C-24A1B1B8B46C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4ABBCC4-FEAA-4E2E-9EEB-FF6F70CC4E90}" type="pres">
      <dgm:prSet presAssocID="{002E1EDB-AA0C-41A5-8FAD-82F30AFA70A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82D1EE-ED56-4353-A6A8-F19552C2868E}" type="presOf" srcId="{1B9845CA-0C2D-43B8-B549-06D1F6DE7800}" destId="{4A7738D8-B0C4-4C99-AC19-AE6EE82E324D}" srcOrd="0" destOrd="0" presId="urn:microsoft.com/office/officeart/2005/8/layout/radial5"/>
    <dgm:cxn modelId="{D49FF4A6-F9A2-4B35-9845-23C886243A54}" srcId="{8772D63A-6DBC-4DC7-B4DC-E3181F520EFC}" destId="{A65EE441-6806-4169-A399-45C2317ED19A}" srcOrd="0" destOrd="0" parTransId="{3220E6C4-4C85-4EAE-A785-25778708FD58}" sibTransId="{4004AEE3-1204-4BD7-80DC-D5B73BDA221F}"/>
    <dgm:cxn modelId="{1A73ADAF-D223-49C7-91C6-3960AB6072B5}" type="presOf" srcId="{11836002-E4F6-4767-BA9F-40DC0B16F5C1}" destId="{EF531F58-0FD4-400B-9703-D1527B77D916}" srcOrd="1" destOrd="0" presId="urn:microsoft.com/office/officeart/2005/8/layout/radial5"/>
    <dgm:cxn modelId="{CB127750-87A6-4394-883D-B8CC82D71745}" type="presOf" srcId="{40A936C7-DE7D-49EF-AC7C-24A1B1B8B46C}" destId="{CF86315F-DA29-4BFF-ABA9-0E944C9C15A1}" srcOrd="1" destOrd="0" presId="urn:microsoft.com/office/officeart/2005/8/layout/radial5"/>
    <dgm:cxn modelId="{BA222C4D-4780-4B7B-BED6-3C74D635B75A}" srcId="{C709D7DE-675B-4CDC-9261-AAC64FB769A3}" destId="{8772D63A-6DBC-4DC7-B4DC-E3181F520EFC}" srcOrd="0" destOrd="0" parTransId="{D92413B1-DC67-4290-93F6-BD1FAC585BC8}" sibTransId="{C973D7C4-5134-40C5-B9DB-ECC76FB67A66}"/>
    <dgm:cxn modelId="{F495A4E4-A9A6-4C8B-A8D5-55390380DA0C}" type="presOf" srcId="{B9581E50-B089-41BD-81F9-05BD6F64B34C}" destId="{54A32A77-22D2-417F-A465-A66075DFD319}" srcOrd="0" destOrd="0" presId="urn:microsoft.com/office/officeart/2005/8/layout/radial5"/>
    <dgm:cxn modelId="{A1FFFCF6-9AFE-413B-8E3D-3C3AB4A9125C}" type="presOf" srcId="{3220E6C4-4C85-4EAE-A785-25778708FD58}" destId="{F33AF784-A281-4C37-8BE8-18BB41725604}" srcOrd="0" destOrd="0" presId="urn:microsoft.com/office/officeart/2005/8/layout/radial5"/>
    <dgm:cxn modelId="{22126F2A-628F-44BA-B086-BF57BEDAC7F9}" srcId="{8772D63A-6DBC-4DC7-B4DC-E3181F520EFC}" destId="{002E1EDB-AA0C-41A5-8FAD-82F30AFA70AB}" srcOrd="3" destOrd="0" parTransId="{40A936C7-DE7D-49EF-AC7C-24A1B1B8B46C}" sibTransId="{C3C83982-C683-428E-B988-34D8B0C24C0D}"/>
    <dgm:cxn modelId="{06B8F2FB-05A7-4739-B4D9-97FD96CB440E}" srcId="{8772D63A-6DBC-4DC7-B4DC-E3181F520EFC}" destId="{1B9845CA-0C2D-43B8-B549-06D1F6DE7800}" srcOrd="1" destOrd="0" parTransId="{B9581E50-B089-41BD-81F9-05BD6F64B34C}" sibTransId="{5CDEACA0-5CD8-4561-B048-66649CDB1528}"/>
    <dgm:cxn modelId="{DF388F77-1260-42C1-80A6-E441A5741329}" type="presOf" srcId="{7AA9B084-00D0-4C23-80BD-ADF38F515945}" destId="{C4E7BC02-9474-4433-A6FD-A17FEA29A464}" srcOrd="0" destOrd="0" presId="urn:microsoft.com/office/officeart/2005/8/layout/radial5"/>
    <dgm:cxn modelId="{C007964B-35DF-4530-9E6F-293245F3FEF6}" type="presOf" srcId="{B9581E50-B089-41BD-81F9-05BD6F64B34C}" destId="{132BF359-1B7C-4533-ADA2-3A3B2141CEAB}" srcOrd="1" destOrd="0" presId="urn:microsoft.com/office/officeart/2005/8/layout/radial5"/>
    <dgm:cxn modelId="{9F390679-5BDF-4760-8208-0801F96029B2}" type="presOf" srcId="{002E1EDB-AA0C-41A5-8FAD-82F30AFA70AB}" destId="{E4ABBCC4-FEAA-4E2E-9EEB-FF6F70CC4E90}" srcOrd="0" destOrd="0" presId="urn:microsoft.com/office/officeart/2005/8/layout/radial5"/>
    <dgm:cxn modelId="{F2D517A4-C511-4E04-A7FC-E526CAC1A27A}" type="presOf" srcId="{11836002-E4F6-4767-BA9F-40DC0B16F5C1}" destId="{D6F196D8-F2B1-420A-AA4E-760A2AFAB65A}" srcOrd="0" destOrd="0" presId="urn:microsoft.com/office/officeart/2005/8/layout/radial5"/>
    <dgm:cxn modelId="{99BEF7D7-C7DC-4CC4-B8E3-04C62E8B2D4E}" type="presOf" srcId="{8772D63A-6DBC-4DC7-B4DC-E3181F520EFC}" destId="{384546B5-4C78-4E7A-8FAB-597774798E3A}" srcOrd="0" destOrd="0" presId="urn:microsoft.com/office/officeart/2005/8/layout/radial5"/>
    <dgm:cxn modelId="{6DA30F9F-749A-414F-9D4F-328AFDEBE714}" type="presOf" srcId="{A65EE441-6806-4169-A399-45C2317ED19A}" destId="{5637AFC0-576D-4677-9313-3812242170DC}" srcOrd="0" destOrd="0" presId="urn:microsoft.com/office/officeart/2005/8/layout/radial5"/>
    <dgm:cxn modelId="{7D5AB935-EAB4-4C79-984D-A843586FDF63}" type="presOf" srcId="{40A936C7-DE7D-49EF-AC7C-24A1B1B8B46C}" destId="{1B2ABF03-290F-4372-AA61-63B43EE583DA}" srcOrd="0" destOrd="0" presId="urn:microsoft.com/office/officeart/2005/8/layout/radial5"/>
    <dgm:cxn modelId="{6DC00EE2-ABA3-4D05-861F-90238F1CD1F6}" type="presOf" srcId="{3220E6C4-4C85-4EAE-A785-25778708FD58}" destId="{BA54D946-732A-4680-9CBA-3760A7F7D681}" srcOrd="1" destOrd="0" presId="urn:microsoft.com/office/officeart/2005/8/layout/radial5"/>
    <dgm:cxn modelId="{885CAAF3-5953-42B9-9FAF-EF9158121A8A}" type="presOf" srcId="{C709D7DE-675B-4CDC-9261-AAC64FB769A3}" destId="{13DE3EB5-E0D1-450C-8EE5-83E8FB099205}" srcOrd="0" destOrd="0" presId="urn:microsoft.com/office/officeart/2005/8/layout/radial5"/>
    <dgm:cxn modelId="{420D943A-D438-4E61-8645-1DA439EF37D3}" srcId="{8772D63A-6DBC-4DC7-B4DC-E3181F520EFC}" destId="{7AA9B084-00D0-4C23-80BD-ADF38F515945}" srcOrd="2" destOrd="0" parTransId="{11836002-E4F6-4767-BA9F-40DC0B16F5C1}" sibTransId="{0BCD97E3-4B3A-4240-B60A-EA188C7B2EE3}"/>
    <dgm:cxn modelId="{9DC8BFBD-DE2D-4F8B-AF7C-23773B2F0C96}" type="presParOf" srcId="{13DE3EB5-E0D1-450C-8EE5-83E8FB099205}" destId="{384546B5-4C78-4E7A-8FAB-597774798E3A}" srcOrd="0" destOrd="0" presId="urn:microsoft.com/office/officeart/2005/8/layout/radial5"/>
    <dgm:cxn modelId="{547CA051-E6FF-46B3-877D-FA11ACDEA678}" type="presParOf" srcId="{13DE3EB5-E0D1-450C-8EE5-83E8FB099205}" destId="{F33AF784-A281-4C37-8BE8-18BB41725604}" srcOrd="1" destOrd="0" presId="urn:microsoft.com/office/officeart/2005/8/layout/radial5"/>
    <dgm:cxn modelId="{B2170613-3448-4809-BF51-49E5F843AADC}" type="presParOf" srcId="{F33AF784-A281-4C37-8BE8-18BB41725604}" destId="{BA54D946-732A-4680-9CBA-3760A7F7D681}" srcOrd="0" destOrd="0" presId="urn:microsoft.com/office/officeart/2005/8/layout/radial5"/>
    <dgm:cxn modelId="{34337430-B4C3-4BC7-B131-CAEECB0F654F}" type="presParOf" srcId="{13DE3EB5-E0D1-450C-8EE5-83E8FB099205}" destId="{5637AFC0-576D-4677-9313-3812242170DC}" srcOrd="2" destOrd="0" presId="urn:microsoft.com/office/officeart/2005/8/layout/radial5"/>
    <dgm:cxn modelId="{9A167EA9-C788-48B3-89FE-E201DF9ABFFE}" type="presParOf" srcId="{13DE3EB5-E0D1-450C-8EE5-83E8FB099205}" destId="{54A32A77-22D2-417F-A465-A66075DFD319}" srcOrd="3" destOrd="0" presId="urn:microsoft.com/office/officeart/2005/8/layout/radial5"/>
    <dgm:cxn modelId="{E4B647DD-236D-4375-A610-A85A6850F219}" type="presParOf" srcId="{54A32A77-22D2-417F-A465-A66075DFD319}" destId="{132BF359-1B7C-4533-ADA2-3A3B2141CEAB}" srcOrd="0" destOrd="0" presId="urn:microsoft.com/office/officeart/2005/8/layout/radial5"/>
    <dgm:cxn modelId="{DB1C2F6B-EB96-4665-A119-319BCBB30D4C}" type="presParOf" srcId="{13DE3EB5-E0D1-450C-8EE5-83E8FB099205}" destId="{4A7738D8-B0C4-4C99-AC19-AE6EE82E324D}" srcOrd="4" destOrd="0" presId="urn:microsoft.com/office/officeart/2005/8/layout/radial5"/>
    <dgm:cxn modelId="{C5B05B2B-C15A-4734-B77F-53F0F7D66AD5}" type="presParOf" srcId="{13DE3EB5-E0D1-450C-8EE5-83E8FB099205}" destId="{D6F196D8-F2B1-420A-AA4E-760A2AFAB65A}" srcOrd="5" destOrd="0" presId="urn:microsoft.com/office/officeart/2005/8/layout/radial5"/>
    <dgm:cxn modelId="{1D2E4EFA-27BC-42C2-B3F1-3E9F4331CE7B}" type="presParOf" srcId="{D6F196D8-F2B1-420A-AA4E-760A2AFAB65A}" destId="{EF531F58-0FD4-400B-9703-D1527B77D916}" srcOrd="0" destOrd="0" presId="urn:microsoft.com/office/officeart/2005/8/layout/radial5"/>
    <dgm:cxn modelId="{9B2332B6-0513-48F0-9625-305F6A3846DE}" type="presParOf" srcId="{13DE3EB5-E0D1-450C-8EE5-83E8FB099205}" destId="{C4E7BC02-9474-4433-A6FD-A17FEA29A464}" srcOrd="6" destOrd="0" presId="urn:microsoft.com/office/officeart/2005/8/layout/radial5"/>
    <dgm:cxn modelId="{ECBA4423-1455-483F-807B-0DC44B3D7020}" type="presParOf" srcId="{13DE3EB5-E0D1-450C-8EE5-83E8FB099205}" destId="{1B2ABF03-290F-4372-AA61-63B43EE583DA}" srcOrd="7" destOrd="0" presId="urn:microsoft.com/office/officeart/2005/8/layout/radial5"/>
    <dgm:cxn modelId="{8C827955-8BC9-4BE4-BFCF-F6E44850D393}" type="presParOf" srcId="{1B2ABF03-290F-4372-AA61-63B43EE583DA}" destId="{CF86315F-DA29-4BFF-ABA9-0E944C9C15A1}" srcOrd="0" destOrd="0" presId="urn:microsoft.com/office/officeart/2005/8/layout/radial5"/>
    <dgm:cxn modelId="{DD11886A-5640-4F3D-9CC3-EFE710B91704}" type="presParOf" srcId="{13DE3EB5-E0D1-450C-8EE5-83E8FB099205}" destId="{E4ABBCC4-FEAA-4E2E-9EEB-FF6F70CC4E9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4546B5-4C78-4E7A-8FAB-597774798E3A}">
      <dsp:nvSpPr>
        <dsp:cNvPr id="0" name=""/>
        <dsp:cNvSpPr/>
      </dsp:nvSpPr>
      <dsp:spPr>
        <a:xfrm>
          <a:off x="3698732" y="1592913"/>
          <a:ext cx="1135347" cy="113534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PIP</a:t>
          </a:r>
          <a:endParaRPr lang="en-GB" sz="2800" kern="1200" dirty="0"/>
        </a:p>
      </dsp:txBody>
      <dsp:txXfrm>
        <a:off x="3698732" y="1592913"/>
        <a:ext cx="1135347" cy="1135347"/>
      </dsp:txXfrm>
    </dsp:sp>
    <dsp:sp modelId="{F33AF784-A281-4C37-8BE8-18BB41725604}">
      <dsp:nvSpPr>
        <dsp:cNvPr id="0" name=""/>
        <dsp:cNvSpPr/>
      </dsp:nvSpPr>
      <dsp:spPr>
        <a:xfrm rot="16200000">
          <a:off x="4145843" y="1179253"/>
          <a:ext cx="241124" cy="386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6200000">
        <a:off x="4145843" y="1179253"/>
        <a:ext cx="241124" cy="386018"/>
      </dsp:txXfrm>
    </dsp:sp>
    <dsp:sp modelId="{5637AFC0-576D-4677-9313-3812242170DC}">
      <dsp:nvSpPr>
        <dsp:cNvPr id="0" name=""/>
        <dsp:cNvSpPr/>
      </dsp:nvSpPr>
      <dsp:spPr>
        <a:xfrm>
          <a:off x="3698732" y="2615"/>
          <a:ext cx="1135347" cy="1135347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NI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EPD</a:t>
          </a:r>
        </a:p>
      </dsp:txBody>
      <dsp:txXfrm>
        <a:off x="3698732" y="2615"/>
        <a:ext cx="1135347" cy="1135347"/>
      </dsp:txXfrm>
    </dsp:sp>
    <dsp:sp modelId="{54A32A77-22D2-417F-A465-A66075DFD319}">
      <dsp:nvSpPr>
        <dsp:cNvPr id="0" name=""/>
        <dsp:cNvSpPr/>
      </dsp:nvSpPr>
      <dsp:spPr>
        <a:xfrm>
          <a:off x="4934168" y="1967578"/>
          <a:ext cx="241124" cy="386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085675"/>
            <a:satOff val="3732"/>
            <a:lumOff val="-179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4934168" y="1967578"/>
        <a:ext cx="241124" cy="386018"/>
      </dsp:txXfrm>
    </dsp:sp>
    <dsp:sp modelId="{4A7738D8-B0C4-4C99-AC19-AE6EE82E324D}">
      <dsp:nvSpPr>
        <dsp:cNvPr id="0" name=""/>
        <dsp:cNvSpPr/>
      </dsp:nvSpPr>
      <dsp:spPr>
        <a:xfrm>
          <a:off x="5289030" y="1592913"/>
          <a:ext cx="1135347" cy="1135347"/>
        </a:xfrm>
        <a:prstGeom prst="ellipse">
          <a:avLst/>
        </a:prstGeom>
        <a:solidFill>
          <a:schemeClr val="accent5">
            <a:hueOff val="1085675"/>
            <a:satOff val="3732"/>
            <a:lumOff val="-179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England &amp; Wales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GPRD</a:t>
          </a:r>
          <a:endParaRPr lang="en-GB" sz="1500" kern="1200" dirty="0"/>
        </a:p>
      </dsp:txBody>
      <dsp:txXfrm>
        <a:off x="5289030" y="1592913"/>
        <a:ext cx="1135347" cy="1135347"/>
      </dsp:txXfrm>
    </dsp:sp>
    <dsp:sp modelId="{D6F196D8-F2B1-420A-AA4E-760A2AFAB65A}">
      <dsp:nvSpPr>
        <dsp:cNvPr id="0" name=""/>
        <dsp:cNvSpPr/>
      </dsp:nvSpPr>
      <dsp:spPr>
        <a:xfrm rot="5400000">
          <a:off x="4145843" y="2755903"/>
          <a:ext cx="241124" cy="386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171350"/>
            <a:satOff val="7464"/>
            <a:lumOff val="-358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5400000">
        <a:off x="4145843" y="2755903"/>
        <a:ext cx="241124" cy="386018"/>
      </dsp:txXfrm>
    </dsp:sp>
    <dsp:sp modelId="{C4E7BC02-9474-4433-A6FD-A17FEA29A464}">
      <dsp:nvSpPr>
        <dsp:cNvPr id="0" name=""/>
        <dsp:cNvSpPr/>
      </dsp:nvSpPr>
      <dsp:spPr>
        <a:xfrm>
          <a:off x="3698732" y="3183212"/>
          <a:ext cx="1135347" cy="1135347"/>
        </a:xfrm>
        <a:prstGeom prst="ellipse">
          <a:avLst/>
        </a:prstGeom>
        <a:solidFill>
          <a:schemeClr val="accent5">
            <a:hueOff val="2171350"/>
            <a:satOff val="7464"/>
            <a:lumOff val="-358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Scotland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Tayside data</a:t>
          </a:r>
          <a:endParaRPr lang="en-GB" sz="1500" kern="1200" dirty="0"/>
        </a:p>
      </dsp:txBody>
      <dsp:txXfrm>
        <a:off x="3698732" y="3183212"/>
        <a:ext cx="1135347" cy="1135347"/>
      </dsp:txXfrm>
    </dsp:sp>
    <dsp:sp modelId="{1B2ABF03-290F-4372-AA61-63B43EE583DA}">
      <dsp:nvSpPr>
        <dsp:cNvPr id="0" name=""/>
        <dsp:cNvSpPr/>
      </dsp:nvSpPr>
      <dsp:spPr>
        <a:xfrm rot="10800000">
          <a:off x="3357519" y="1967578"/>
          <a:ext cx="241124" cy="3860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>
            <a:solidFill>
              <a:srgbClr val="A40000"/>
            </a:solidFill>
          </a:endParaRPr>
        </a:p>
      </dsp:txBody>
      <dsp:txXfrm rot="10800000">
        <a:off x="3357519" y="1967578"/>
        <a:ext cx="241124" cy="386018"/>
      </dsp:txXfrm>
    </dsp:sp>
    <dsp:sp modelId="{E4ABBCC4-FEAA-4E2E-9EEB-FF6F70CC4E90}">
      <dsp:nvSpPr>
        <dsp:cNvPr id="0" name=""/>
        <dsp:cNvSpPr/>
      </dsp:nvSpPr>
      <dsp:spPr>
        <a:xfrm>
          <a:off x="2108433" y="1592913"/>
          <a:ext cx="1135347" cy="1135347"/>
        </a:xfrm>
        <a:prstGeom prst="ellipse">
          <a:avLst/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err="1" smtClean="0"/>
            <a:t>RoI</a:t>
          </a:r>
          <a:endParaRPr lang="en-GB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PCRS database</a:t>
          </a:r>
        </a:p>
      </dsp:txBody>
      <dsp:txXfrm>
        <a:off x="2108433" y="1592913"/>
        <a:ext cx="1135347" cy="1135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AC9913-ECCA-449B-B090-1F418126F0E3}" type="datetimeFigureOut">
              <a:rPr lang="en-US"/>
              <a:pPr>
                <a:defRPr/>
              </a:pPr>
              <a:t>12/9/2011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05785D-AF49-41F2-AA91-CC1BB55E6AC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C56320-4042-4A4C-B9B1-20B478868688}" type="datetimeFigureOut">
              <a:rPr lang="en-US"/>
              <a:pPr>
                <a:defRPr/>
              </a:pPr>
              <a:t>12/9/2011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115CCB-B9BA-4E81-AF7A-567CE0E66E1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166A9-9396-4191-B61E-329E74813934}" type="slidenum">
              <a:rPr lang="en-IE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I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67C3C1-0379-4209-BD52-D85525A2A571}" type="slidenum">
              <a:rPr lang="en-IE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I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D634BA-C889-42BE-88B6-8ECF674D9FBA}" type="slidenum">
              <a:rPr lang="en-IE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IE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90" y="1"/>
            <a:ext cx="2212975" cy="5805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491288" cy="5805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1" y="1484314"/>
            <a:ext cx="4189413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484314"/>
            <a:ext cx="41910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5867400" y="5805489"/>
            <a:ext cx="2808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IE" sz="1200">
                <a:solidFill>
                  <a:srgbClr val="A50044"/>
                </a:solidFill>
                <a:latin typeface="Constantia" pitchFamily="18" charset="0"/>
                <a:cs typeface="+mn-cs"/>
              </a:rPr>
              <a:t>Division of Population Health Sciences</a:t>
            </a:r>
            <a:endParaRPr lang="en-US" sz="1200">
              <a:solidFill>
                <a:srgbClr val="A50044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1200">
              <a:solidFill>
                <a:srgbClr val="A50044"/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1484314"/>
            <a:ext cx="8532813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" y="1"/>
            <a:ext cx="594042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Title of slide to be placed here and can even run to two or three lines if needed</a:t>
            </a:r>
            <a:endParaRPr lang="en-US" smtClean="0"/>
          </a:p>
        </p:txBody>
      </p:sp>
      <p:grpSp>
        <p:nvGrpSpPr>
          <p:cNvPr id="1029" name="Group 6"/>
          <p:cNvGrpSpPr>
            <a:grpSpLocks noChangeAspect="1"/>
          </p:cNvGrpSpPr>
          <p:nvPr/>
        </p:nvGrpSpPr>
        <p:grpSpPr bwMode="auto">
          <a:xfrm>
            <a:off x="323851" y="6056314"/>
            <a:ext cx="8259763" cy="803275"/>
            <a:chOff x="0" y="3748"/>
            <a:chExt cx="5692" cy="552"/>
          </a:xfrm>
        </p:grpSpPr>
        <p:sp>
          <p:nvSpPr>
            <p:cNvPr id="63495" name="Line 7"/>
            <p:cNvSpPr>
              <a:spLocks noChangeAspect="1" noChangeShapeType="1"/>
            </p:cNvSpPr>
            <p:nvPr userDrawn="1"/>
          </p:nvSpPr>
          <p:spPr bwMode="auto">
            <a:xfrm>
              <a:off x="0" y="3884"/>
              <a:ext cx="5375" cy="0"/>
            </a:xfrm>
            <a:prstGeom prst="line">
              <a:avLst/>
            </a:prstGeom>
            <a:noFill/>
            <a:ln w="19050">
              <a:solidFill>
                <a:srgbClr val="EFFBC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>
                <a:latin typeface="+mn-lt"/>
                <a:cs typeface="+mn-cs"/>
              </a:endParaRPr>
            </a:p>
          </p:txBody>
        </p:sp>
        <p:pic>
          <p:nvPicPr>
            <p:cNvPr id="1035" name="Picture 8" descr="logo_qub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517" y="3854"/>
              <a:ext cx="905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511" y="3748"/>
              <a:ext cx="501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0" descr="hrb-logo-web4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49" y="3815"/>
              <a:ext cx="61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1" descr="logoblue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116" y="3851"/>
              <a:ext cx="226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2" descr="RCSI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128" y="3778"/>
              <a:ext cx="564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0" name="Picture 13" descr="RCSI rgb pos LNDS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92951" y="1"/>
            <a:ext cx="1871663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0" y="1412875"/>
            <a:ext cx="8675688" cy="0"/>
          </a:xfrm>
          <a:prstGeom prst="line">
            <a:avLst/>
          </a:prstGeom>
          <a:noFill/>
          <a:ln w="38100">
            <a:solidFill>
              <a:srgbClr val="EFFBC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>
              <a:latin typeface="+mn-lt"/>
              <a:cs typeface="+mn-cs"/>
            </a:endParaRPr>
          </a:p>
        </p:txBody>
      </p:sp>
      <p:pic>
        <p:nvPicPr>
          <p:cNvPr id="1032" name="Picture 15" descr="logo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23851" y="6013450"/>
            <a:ext cx="82677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0" y="5805488"/>
            <a:ext cx="8712200" cy="0"/>
          </a:xfrm>
          <a:prstGeom prst="line">
            <a:avLst/>
          </a:prstGeom>
          <a:noFill/>
          <a:ln w="38100">
            <a:solidFill>
              <a:srgbClr val="EFFBC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A50044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9"/>
          <p:cNvSpPr txBox="1">
            <a:spLocks noChangeArrowheads="1"/>
          </p:cNvSpPr>
          <p:nvPr/>
        </p:nvSpPr>
        <p:spPr bwMode="auto">
          <a:xfrm>
            <a:off x="0" y="549275"/>
            <a:ext cx="6588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400" dirty="0">
                <a:solidFill>
                  <a:schemeClr val="tx2"/>
                </a:solidFill>
                <a:latin typeface="Constantia" pitchFamily="18" charset="0"/>
              </a:rPr>
              <a:t>Royal College of Surgeons in Ireland</a:t>
            </a:r>
            <a:r>
              <a:rPr lang="en-IE" sz="2400" b="1" dirty="0">
                <a:solidFill>
                  <a:schemeClr val="tx2"/>
                </a:solidFill>
                <a:latin typeface="Constantia" pitchFamily="18" charset="0"/>
              </a:rPr>
              <a:t/>
            </a:r>
            <a:br>
              <a:rPr lang="en-IE" sz="2400" b="1" dirty="0">
                <a:solidFill>
                  <a:schemeClr val="tx2"/>
                </a:solidFill>
                <a:latin typeface="Constantia" pitchFamily="18" charset="0"/>
              </a:rPr>
            </a:br>
            <a:r>
              <a:rPr lang="en-IE" sz="1600" i="1" dirty="0" err="1">
                <a:solidFill>
                  <a:schemeClr val="tx2"/>
                </a:solidFill>
                <a:latin typeface="Constantia" pitchFamily="18" charset="0"/>
              </a:rPr>
              <a:t>Coláiste</a:t>
            </a:r>
            <a:r>
              <a:rPr lang="en-IE" sz="1600" i="1" dirty="0">
                <a:solidFill>
                  <a:schemeClr val="tx2"/>
                </a:solidFill>
                <a:latin typeface="Constantia" pitchFamily="18" charset="0"/>
              </a:rPr>
              <a:t> </a:t>
            </a:r>
            <a:r>
              <a:rPr lang="en-IE" sz="1600" i="1" dirty="0" err="1">
                <a:solidFill>
                  <a:schemeClr val="tx2"/>
                </a:solidFill>
                <a:latin typeface="Constantia" pitchFamily="18" charset="0"/>
              </a:rPr>
              <a:t>Ríoga</a:t>
            </a:r>
            <a:r>
              <a:rPr lang="en-IE" sz="1600" i="1" dirty="0">
                <a:solidFill>
                  <a:schemeClr val="tx2"/>
                </a:solidFill>
                <a:latin typeface="Constantia" pitchFamily="18" charset="0"/>
              </a:rPr>
              <a:t> </a:t>
            </a:r>
            <a:r>
              <a:rPr lang="en-IE" sz="1600" i="1" dirty="0" err="1">
                <a:solidFill>
                  <a:schemeClr val="tx2"/>
                </a:solidFill>
                <a:latin typeface="Constantia" pitchFamily="18" charset="0"/>
              </a:rPr>
              <a:t>na</a:t>
            </a:r>
            <a:r>
              <a:rPr lang="en-IE" sz="1600" i="1" dirty="0">
                <a:solidFill>
                  <a:schemeClr val="tx2"/>
                </a:solidFill>
                <a:latin typeface="Constantia" pitchFamily="18" charset="0"/>
              </a:rPr>
              <a:t> </a:t>
            </a:r>
            <a:r>
              <a:rPr lang="en-IE" sz="1600" i="1" dirty="0" err="1">
                <a:solidFill>
                  <a:schemeClr val="tx2"/>
                </a:solidFill>
                <a:latin typeface="Constantia" pitchFamily="18" charset="0"/>
              </a:rPr>
              <a:t>Máinleá</a:t>
            </a:r>
            <a:r>
              <a:rPr lang="en-IE" sz="1600" i="1" dirty="0">
                <a:solidFill>
                  <a:schemeClr val="tx2"/>
                </a:solidFill>
                <a:latin typeface="Constantia" pitchFamily="18" charset="0"/>
              </a:rPr>
              <a:t> in </a:t>
            </a:r>
            <a:r>
              <a:rPr lang="en-IE" sz="1600" i="1" dirty="0" err="1">
                <a:solidFill>
                  <a:schemeClr val="tx2"/>
                </a:solidFill>
                <a:latin typeface="Constantia" pitchFamily="18" charset="0"/>
              </a:rPr>
              <a:t>Éirinn</a:t>
            </a:r>
            <a:endParaRPr lang="en-US" sz="1600" i="1" dirty="0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4099" name="Rectangle 20"/>
          <p:cNvSpPr>
            <a:spLocks noChangeArrowheads="1"/>
          </p:cNvSpPr>
          <p:nvPr/>
        </p:nvSpPr>
        <p:spPr bwMode="auto">
          <a:xfrm>
            <a:off x="6804026" y="188913"/>
            <a:ext cx="2089151" cy="172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>
              <a:latin typeface="Constantia" pitchFamily="18" charset="0"/>
            </a:endParaRPr>
          </a:p>
        </p:txBody>
      </p:sp>
      <p:grpSp>
        <p:nvGrpSpPr>
          <p:cNvPr id="4100" name="Group 45"/>
          <p:cNvGrpSpPr>
            <a:grpSpLocks/>
          </p:cNvGrpSpPr>
          <p:nvPr/>
        </p:nvGrpSpPr>
        <p:grpSpPr bwMode="auto">
          <a:xfrm>
            <a:off x="0" y="1773238"/>
            <a:ext cx="9144000" cy="360362"/>
            <a:chOff x="0" y="1117"/>
            <a:chExt cx="5760" cy="227"/>
          </a:xfrm>
        </p:grpSpPr>
        <p:sp>
          <p:nvSpPr>
            <p:cNvPr id="4108" name="Rectangle 22"/>
            <p:cNvSpPr>
              <a:spLocks noChangeArrowheads="1"/>
            </p:cNvSpPr>
            <p:nvPr/>
          </p:nvSpPr>
          <p:spPr bwMode="auto">
            <a:xfrm>
              <a:off x="0" y="1117"/>
              <a:ext cx="5760" cy="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E">
                <a:latin typeface="Constantia" pitchFamily="18" charset="0"/>
              </a:endParaRPr>
            </a:p>
          </p:txBody>
        </p:sp>
        <p:sp>
          <p:nvSpPr>
            <p:cNvPr id="4109" name="Line 9"/>
            <p:cNvSpPr>
              <a:spLocks noChangeShapeType="1"/>
            </p:cNvSpPr>
            <p:nvPr/>
          </p:nvSpPr>
          <p:spPr bwMode="auto">
            <a:xfrm>
              <a:off x="0" y="1208"/>
              <a:ext cx="5192" cy="4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4101" name="Picture 21" descr="RCSI rgb pos P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1749" y="0"/>
            <a:ext cx="1492251" cy="171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1441451"/>
            <a:ext cx="9144000" cy="4102100"/>
          </a:xfrm>
          <a:prstGeom prst="rect">
            <a:avLst/>
          </a:prstGeom>
          <a:solidFill>
            <a:srgbClr val="A5004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E">
              <a:latin typeface="Constantia" pitchFamily="18" charset="0"/>
            </a:endParaRPr>
          </a:p>
        </p:txBody>
      </p:sp>
      <p:sp>
        <p:nvSpPr>
          <p:cNvPr id="4104" name="Line 68"/>
          <p:cNvSpPr>
            <a:spLocks noChangeShapeType="1"/>
          </p:cNvSpPr>
          <p:nvPr/>
        </p:nvSpPr>
        <p:spPr bwMode="auto">
          <a:xfrm>
            <a:off x="179389" y="5734050"/>
            <a:ext cx="792162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176214" y="3644900"/>
            <a:ext cx="7851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Line 69"/>
          <p:cNvSpPr>
            <a:spLocks noChangeShapeType="1"/>
          </p:cNvSpPr>
          <p:nvPr/>
        </p:nvSpPr>
        <p:spPr bwMode="auto">
          <a:xfrm>
            <a:off x="176214" y="5661025"/>
            <a:ext cx="7851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4107" name="Picture 70" descr="banner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1" y="3717926"/>
            <a:ext cx="76327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32229" y="1396193"/>
            <a:ext cx="8606972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Potentially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inappropriate prescribing and cost outcomes for older people: a cross sectional </a:t>
            </a:r>
            <a:r>
              <a:rPr lang="en-GB" sz="20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tudy using the Northern </a:t>
            </a:r>
            <a:r>
              <a:rPr lang="en-GB" sz="20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Arial" pitchFamily="34" charset="0"/>
              </a:rPr>
              <a:t>Ir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eland Enhanced </a:t>
            </a:r>
            <a:r>
              <a:rPr lang="en-GB" sz="20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rescribing </a:t>
            </a:r>
            <a:r>
              <a:rPr lang="en-GB" sz="2000" b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atabase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000" b="1" dirty="0" smtClean="0">
              <a:solidFill>
                <a:schemeClr val="bg1"/>
              </a:solidFill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Dr Marie Bradley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000" b="1" dirty="0" smtClean="0">
              <a:solidFill>
                <a:schemeClr val="bg1"/>
              </a:solidFill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HRB Centre for Primary </a:t>
            </a:r>
            <a:r>
              <a:rPr lang="en-GB" sz="1600" b="1" i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are </a:t>
            </a:r>
            <a:r>
              <a:rPr lang="en-GB" sz="1600" b="1" i="1" dirty="0" smtClean="0">
                <a:solidFill>
                  <a:schemeClr val="bg1"/>
                </a:solidFill>
                <a:latin typeface="+mn-lt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esearch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1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7097485" cy="1412875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/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Results: PIP prevalence rates</a:t>
            </a:r>
            <a:r>
              <a:rPr lang="en-US" dirty="0" smtClean="0">
                <a:latin typeface="+mn-lt"/>
              </a:rPr>
              <a:t> from EPD (NI) </a:t>
            </a:r>
            <a:r>
              <a:rPr lang="en-IE" dirty="0" smtClean="0">
                <a:latin typeface="+mn-lt"/>
              </a:rPr>
              <a:t>(n=166,108)</a:t>
            </a:r>
            <a: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  <a:t/>
            </a:r>
            <a:b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</a:br>
            <a:endParaRPr lang="en-IE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6026" y="1652270"/>
            <a:ext cx="6728460" cy="3985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6995885" cy="1412875"/>
          </a:xfrm>
        </p:spPr>
        <p:txBody>
          <a:bodyPr/>
          <a:lstStyle/>
          <a:p>
            <a:r>
              <a:rPr lang="en-GB" dirty="0" smtClean="0"/>
              <a:t>Results: </a:t>
            </a:r>
            <a:r>
              <a:rPr lang="en-IE" dirty="0" smtClean="0">
                <a:latin typeface="+mn-lt"/>
              </a:rPr>
              <a:t>Highest PIP prevalence rates (n=166,108)</a:t>
            </a:r>
            <a:endParaRPr lang="en-IE" dirty="0">
              <a:latin typeface="+mn-lt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9074" y="1484313"/>
            <a:ext cx="7042364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Results: PIP and </a:t>
            </a:r>
            <a:r>
              <a:rPr lang="en-GB" dirty="0" err="1" smtClean="0"/>
              <a:t>Polypharmacy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500" dirty="0" smtClean="0"/>
              <a:t>The main determinant of PIP was </a:t>
            </a:r>
            <a:r>
              <a:rPr lang="en-GB" sz="2500" dirty="0" err="1" smtClean="0"/>
              <a:t>polypharmacy</a:t>
            </a:r>
            <a:endParaRPr lang="en-GB" sz="2500" dirty="0" smtClean="0"/>
          </a:p>
          <a:p>
            <a:pPr>
              <a:buNone/>
            </a:pPr>
            <a:r>
              <a:rPr lang="en-GB" sz="2500" dirty="0" smtClean="0"/>
              <a:t> </a:t>
            </a:r>
          </a:p>
          <a:p>
            <a:r>
              <a:rPr lang="en-GB" sz="2500" dirty="0" smtClean="0"/>
              <a:t>Patients taking ≥ 7 repeat medications were 5 times more likely to be in receipt of a PIP than those taking 0-3 repeat medications </a:t>
            </a:r>
          </a:p>
          <a:p>
            <a:pPr lvl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OR 5.04 (95% CI, 4.84-5.25) </a:t>
            </a:r>
            <a:r>
              <a:rPr lang="en-GB" sz="2400" i="1" dirty="0" smtClean="0"/>
              <a:t>adjusted for age and gender</a:t>
            </a:r>
            <a:r>
              <a:rPr lang="en-GB" sz="2400" dirty="0" smtClean="0"/>
              <a:t> </a:t>
            </a:r>
          </a:p>
          <a:p>
            <a:pPr>
              <a:buNone/>
            </a:pPr>
            <a:endParaRPr lang="en-GB" sz="2500" dirty="0" smtClean="0"/>
          </a:p>
          <a:p>
            <a:r>
              <a:rPr lang="en-GB" sz="2500" dirty="0" smtClean="0"/>
              <a:t> A significant linear relationship was observed between likelihood of PIP and number of prescribed repeat drugs (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P &lt;0.05</a:t>
            </a:r>
            <a:r>
              <a:rPr lang="en-GB" sz="2500" dirty="0" smtClean="0"/>
              <a:t>). 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7228113" cy="1412875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Results: PIP and gender/age and cost of PIP</a:t>
            </a:r>
            <a:endParaRPr lang="en-I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484314"/>
            <a:ext cx="8820149" cy="43211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600" dirty="0" smtClean="0"/>
              <a:t>PIP more likely in females </a:t>
            </a:r>
            <a:r>
              <a:rPr lang="en-GB" sz="2600" dirty="0" err="1" smtClean="0"/>
              <a:t>vs</a:t>
            </a:r>
            <a:r>
              <a:rPr lang="en-GB" sz="2600" dirty="0" smtClean="0"/>
              <a:t> males </a:t>
            </a:r>
          </a:p>
          <a:p>
            <a:pPr lvl="1">
              <a:spcBef>
                <a:spcPts val="0"/>
              </a:spcBef>
            </a:pPr>
            <a:r>
              <a:rPr lang="en-GB" sz="2600" dirty="0" smtClean="0"/>
              <a:t>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OR 1.26 (95% CI, 1.23-1.29)</a:t>
            </a:r>
            <a:r>
              <a:rPr lang="en-GB" sz="2500" b="1" dirty="0" smtClean="0"/>
              <a:t> </a:t>
            </a:r>
            <a:r>
              <a:rPr lang="en-GB" sz="1900" i="1" dirty="0" smtClean="0"/>
              <a:t>adjusted for age and </a:t>
            </a:r>
            <a:r>
              <a:rPr lang="en-GB" sz="1900" i="1" dirty="0" err="1" smtClean="0"/>
              <a:t>polypharmacy</a:t>
            </a:r>
            <a:endParaRPr lang="en-GB" sz="1900" i="1" dirty="0" smtClean="0"/>
          </a:p>
          <a:p>
            <a:pPr>
              <a:spcBef>
                <a:spcPts val="0"/>
              </a:spcBef>
              <a:buNone/>
            </a:pPr>
            <a:endParaRPr lang="en-GB" sz="2500" dirty="0" smtClean="0"/>
          </a:p>
          <a:p>
            <a:pPr>
              <a:spcBef>
                <a:spcPts val="0"/>
              </a:spcBef>
            </a:pPr>
            <a:r>
              <a:rPr lang="en-GB" sz="2600" dirty="0" smtClean="0"/>
              <a:t>PIP not associated with age </a:t>
            </a:r>
          </a:p>
          <a:p>
            <a:pPr lvl="1">
              <a:spcBef>
                <a:spcPts val="0"/>
              </a:spcBef>
            </a:pP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OR 0.96 (95% CI, 0.93-1.1) </a:t>
            </a:r>
            <a:r>
              <a:rPr lang="en-GB" sz="1900" i="1" dirty="0" smtClean="0"/>
              <a:t>adjusted for gender and </a:t>
            </a:r>
            <a:r>
              <a:rPr lang="en-GB" sz="1900" i="1" dirty="0" err="1" smtClean="0"/>
              <a:t>polypharmacy</a:t>
            </a:r>
            <a:r>
              <a:rPr lang="en-GB" sz="1900" i="1" dirty="0" smtClean="0"/>
              <a:t> </a:t>
            </a:r>
          </a:p>
          <a:p>
            <a:endParaRPr lang="en-GB" sz="2500" dirty="0" smtClean="0"/>
          </a:p>
          <a:p>
            <a:pPr>
              <a:spcBef>
                <a:spcPts val="0"/>
              </a:spcBef>
            </a:pPr>
            <a:r>
              <a:rPr lang="en-GB" sz="2600" dirty="0" smtClean="0"/>
              <a:t>The gross cost of PIP in 2009/2010 was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£5,124,722 </a:t>
            </a:r>
            <a:r>
              <a:rPr lang="en-GB" sz="2600" dirty="0" smtClean="0"/>
              <a:t>which was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5.38% </a:t>
            </a:r>
            <a:r>
              <a:rPr lang="en-GB" sz="2600" dirty="0" smtClean="0"/>
              <a:t>of overall pharmaceutical expenditure in this population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Comparison with </a:t>
            </a:r>
            <a:r>
              <a:rPr lang="en-IE" dirty="0" err="1" smtClean="0"/>
              <a:t>RoI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cs typeface="Calibri" pitchFamily="34" charset="0"/>
              </a:rPr>
              <a:t>Similar study in </a:t>
            </a:r>
            <a:r>
              <a:rPr lang="en-IE" dirty="0" err="1" smtClean="0">
                <a:cs typeface="Calibri" pitchFamily="34" charset="0"/>
              </a:rPr>
              <a:t>RoI</a:t>
            </a:r>
            <a:r>
              <a:rPr lang="en-IE" dirty="0" smtClean="0">
                <a:cs typeface="Calibri" pitchFamily="34" charset="0"/>
              </a:rPr>
              <a:t> using the PCRS dataset</a:t>
            </a:r>
          </a:p>
          <a:p>
            <a:pPr>
              <a:buNone/>
            </a:pPr>
            <a:r>
              <a:rPr lang="en-US" b="1" dirty="0" smtClean="0">
                <a:cs typeface="Calibri" pitchFamily="34" charset="0"/>
              </a:rPr>
              <a:t>	</a:t>
            </a:r>
            <a:r>
              <a:rPr lang="en-US" dirty="0" smtClean="0">
                <a:cs typeface="Calibri" pitchFamily="34" charset="0"/>
              </a:rPr>
              <a:t>-</a:t>
            </a:r>
            <a:r>
              <a:rPr lang="en-US" sz="2200" i="1" dirty="0" err="1" smtClean="0">
                <a:cs typeface="Calibri" pitchFamily="34" charset="0"/>
              </a:rPr>
              <a:t>Cahir</a:t>
            </a:r>
            <a:r>
              <a:rPr lang="en-US" sz="2200" i="1" dirty="0" smtClean="0">
                <a:cs typeface="Calibri" pitchFamily="34" charset="0"/>
              </a:rPr>
              <a:t> et al., 2010,: BJCP:69;543-552</a:t>
            </a:r>
            <a:endParaRPr lang="en-IE" sz="2200" i="1" dirty="0" smtClean="0">
              <a:cs typeface="Calibri" pitchFamily="34" charset="0"/>
            </a:endParaRPr>
          </a:p>
          <a:p>
            <a:pPr>
              <a:buNone/>
            </a:pPr>
            <a:endParaRPr lang="en-IE" dirty="0" smtClean="0">
              <a:cs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IE" dirty="0" smtClean="0">
                <a:cs typeface="Calibri" pitchFamily="34" charset="0"/>
              </a:rPr>
              <a:t> Overall prevalence of PIP very similar (</a:t>
            </a:r>
            <a:r>
              <a:rPr lang="en-IE" dirty="0" smtClean="0">
                <a:latin typeface="Times New Roman" pitchFamily="18" charset="0"/>
                <a:cs typeface="Times New Roman" pitchFamily="18" charset="0"/>
              </a:rPr>
              <a:t>36%)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>
                <a:cs typeface="Calibri" pitchFamily="34" charset="0"/>
              </a:rPr>
              <a:t>Top 5 prevalence rates of PIP almost identical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>
                <a:cs typeface="Calibri" pitchFamily="34" charset="0"/>
              </a:rPr>
              <a:t>Gross cost higher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€38,664,640</a:t>
            </a:r>
            <a:r>
              <a:rPr lang="en-US" dirty="0" smtClean="0">
                <a:cs typeface="Calibri" pitchFamily="34" charset="0"/>
              </a:rPr>
              <a:t>)</a:t>
            </a:r>
            <a:endParaRPr lang="en-IE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6343" y="233570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3200" b="1" dirty="0" smtClean="0">
                <a:solidFill>
                  <a:srgbClr val="A50044"/>
                </a:solidFill>
                <a:latin typeface="+mj-lt"/>
              </a:rPr>
              <a:t>Future/ongoing studies of PIP in older people</a:t>
            </a:r>
            <a:endParaRPr lang="en-IE" sz="3200" dirty="0">
              <a:solidFill>
                <a:srgbClr val="A50044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Epidemiological studies of PIP: Comparative analysis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Compare the prevalence of PIP in populations ≥70 years using Beers and STOPP.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N. Ireland, </a:t>
            </a:r>
            <a:r>
              <a:rPr lang="en-GB" dirty="0" err="1" smtClean="0"/>
              <a:t>RoI</a:t>
            </a:r>
            <a:r>
              <a:rPr lang="en-GB" dirty="0" smtClean="0"/>
              <a:t>, Scotland, England and Wales</a:t>
            </a:r>
          </a:p>
          <a:p>
            <a:pPr lvl="1">
              <a:spcBef>
                <a:spcPts val="0"/>
              </a:spcBef>
              <a:buNone/>
            </a:pPr>
            <a:endParaRPr lang="en-GB" dirty="0" smtClean="0"/>
          </a:p>
          <a:p>
            <a:pPr lvl="1">
              <a:spcBef>
                <a:spcPts val="0"/>
              </a:spcBef>
              <a:buNone/>
            </a:pPr>
            <a:endParaRPr lang="en-GB" dirty="0" smtClean="0"/>
          </a:p>
          <a:p>
            <a:pPr marL="342900" lvl="1" indent="-342900">
              <a:spcBef>
                <a:spcPts val="0"/>
              </a:spcBef>
              <a:buFontTx/>
              <a:buChar char="•"/>
            </a:pPr>
            <a:r>
              <a:rPr lang="en-IE" dirty="0" smtClean="0"/>
              <a:t>Cost effectiveness modelling project will generate probability estimates and costs of PIP</a:t>
            </a:r>
          </a:p>
          <a:p>
            <a:pPr marL="742950" lvl="2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i="1" dirty="0" smtClean="0"/>
              <a:t>Allow </a:t>
            </a:r>
            <a:r>
              <a:rPr lang="en-US" sz="2000" i="1" dirty="0" err="1" smtClean="0"/>
              <a:t>modelling</a:t>
            </a:r>
            <a:r>
              <a:rPr lang="en-US" sz="2000" i="1" dirty="0" smtClean="0"/>
              <a:t> of PIP prevalence, the cost of PIP and the effect of PIP on patients in terms of quality of life (QOL) and harm </a:t>
            </a:r>
            <a:endParaRPr lang="en-IE" sz="2000" i="1" dirty="0" smtClean="0"/>
          </a:p>
          <a:p>
            <a:endParaRPr lang="en-IE" sz="2000" dirty="0" smtClean="0"/>
          </a:p>
          <a:p>
            <a:endParaRPr lang="en-IE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1498827"/>
          <a:ext cx="8532812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ave 4"/>
          <p:cNvSpPr/>
          <p:nvPr/>
        </p:nvSpPr>
        <p:spPr>
          <a:xfrm>
            <a:off x="1901145" y="392567"/>
            <a:ext cx="4456112" cy="914400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/>
              <a:t>Prescribing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1"/>
            <a:ext cx="7039428" cy="1412875"/>
          </a:xfrm>
        </p:spPr>
        <p:txBody>
          <a:bodyPr/>
          <a:lstStyle/>
          <a:p>
            <a:r>
              <a:rPr lang="en-IE" sz="2800" u="sng" dirty="0" smtClean="0">
                <a:latin typeface="+mn-lt"/>
              </a:rPr>
              <a:t>Opti</a:t>
            </a:r>
            <a:r>
              <a:rPr lang="en-IE" sz="2800" dirty="0" smtClean="0">
                <a:latin typeface="+mn-lt"/>
              </a:rPr>
              <a:t>mizing Pre</a:t>
            </a:r>
            <a:r>
              <a:rPr lang="en-IE" sz="2800" u="sng" dirty="0" smtClean="0">
                <a:latin typeface="+mn-lt"/>
              </a:rPr>
              <a:t>scri</a:t>
            </a:r>
            <a:r>
              <a:rPr lang="en-IE" sz="2800" dirty="0" smtClean="0">
                <a:latin typeface="+mn-lt"/>
              </a:rPr>
              <a:t>bing for Older </a:t>
            </a:r>
            <a:r>
              <a:rPr lang="en-IE" sz="2800" u="sng" dirty="0" smtClean="0">
                <a:latin typeface="+mn-lt"/>
              </a:rPr>
              <a:t>P</a:t>
            </a:r>
            <a:r>
              <a:rPr lang="en-IE" sz="2800" dirty="0" smtClean="0">
                <a:latin typeface="+mn-lt"/>
              </a:rPr>
              <a:t>eople in Primary Care: a cluster randomized controlled </a:t>
            </a:r>
            <a:r>
              <a:rPr lang="en-IE" sz="2800" u="sng" dirty="0" smtClean="0">
                <a:latin typeface="+mn-lt"/>
              </a:rPr>
              <a:t>t</a:t>
            </a:r>
            <a:r>
              <a:rPr lang="en-IE" sz="2800" dirty="0" smtClean="0">
                <a:latin typeface="+mn-lt"/>
              </a:rPr>
              <a:t>rial- OPTI-SCRIPT</a:t>
            </a:r>
            <a:endParaRPr lang="en-IE" sz="28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Aim-</a:t>
            </a:r>
            <a:r>
              <a:rPr lang="en-IE" sz="2400" dirty="0" smtClean="0"/>
              <a:t>evaluate the effectiveness of point of care computer prescribing alerts and CDSS, with alternative recommendations, for GPs, in reducing potentially inappropriate prescribing (PIP), in older people, in Irish primary care</a:t>
            </a:r>
          </a:p>
          <a:p>
            <a:pPr>
              <a:buNone/>
            </a:pPr>
            <a:endParaRPr lang="en-IE" sz="2400" dirty="0" smtClean="0"/>
          </a:p>
          <a:p>
            <a:r>
              <a:rPr lang="en-GB" sz="2400" dirty="0" smtClean="0"/>
              <a:t>Targeting prescriber behaviour to improve appropriate prescribing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Using computerised clinical decision support systems integrated into GP computer software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Summary</a:t>
            </a:r>
            <a:endParaRPr lang="en-I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PIP is prevalent in NI, </a:t>
            </a:r>
            <a:r>
              <a:rPr lang="en-US" sz="2700" dirty="0" err="1" smtClean="0"/>
              <a:t>RoI</a:t>
            </a:r>
            <a:r>
              <a:rPr lang="en-US" sz="2700" dirty="0" smtClean="0"/>
              <a:t> and Scotland</a:t>
            </a:r>
          </a:p>
          <a:p>
            <a:pPr>
              <a:buNone/>
            </a:pPr>
            <a:endParaRPr lang="en-US" sz="2700" dirty="0" smtClean="0"/>
          </a:p>
          <a:p>
            <a:r>
              <a:rPr lang="en-US" sz="2700" dirty="0" smtClean="0"/>
              <a:t>Further studies will indicate the extent of PIP in England and Wales (GPRD study) and the extent of harm caused by PIP in four regions (</a:t>
            </a:r>
            <a:r>
              <a:rPr lang="en-US" sz="2700" dirty="0" err="1" smtClean="0"/>
              <a:t>modelling</a:t>
            </a:r>
            <a:r>
              <a:rPr lang="en-US" sz="2700" dirty="0" smtClean="0"/>
              <a:t> study)</a:t>
            </a:r>
          </a:p>
          <a:p>
            <a:endParaRPr lang="en-US" sz="2700" dirty="0" smtClean="0"/>
          </a:p>
          <a:p>
            <a:r>
              <a:rPr lang="en-US" sz="2700" dirty="0" smtClean="0"/>
              <a:t>CDSS interventions have demonstrated potential in reducing PIP in primary care and this will be examined in </a:t>
            </a:r>
            <a:r>
              <a:rPr lang="en-US" sz="2700" dirty="0" err="1" smtClean="0"/>
              <a:t>RoI</a:t>
            </a:r>
            <a:endParaRPr lang="en-IE" sz="2700" dirty="0" smtClean="0"/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IE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Background</a:t>
            </a:r>
          </a:p>
          <a:p>
            <a:pPr lvl="1"/>
            <a:r>
              <a:rPr lang="en-US" sz="2600" dirty="0" smtClean="0"/>
              <a:t>Inappropriate prescribing in older people</a:t>
            </a:r>
          </a:p>
          <a:p>
            <a:pPr lvl="1"/>
            <a:r>
              <a:rPr lang="en-US" sz="2600" dirty="0" smtClean="0"/>
              <a:t>Enhanced Prescribing Database</a:t>
            </a:r>
          </a:p>
          <a:p>
            <a:pPr lvl="1"/>
            <a:endParaRPr lang="en-US" sz="2600" dirty="0" smtClean="0"/>
          </a:p>
          <a:p>
            <a:r>
              <a:rPr lang="en-GB" sz="2600" dirty="0" smtClean="0"/>
              <a:t>Potentially inappropriate prescribing and cost outcomes for older people: a cross sectional study using the Northern Ireland Enhanced Prescribing Database.</a:t>
            </a:r>
          </a:p>
          <a:p>
            <a:endParaRPr lang="en-GB" sz="2600" dirty="0" smtClean="0"/>
          </a:p>
          <a:p>
            <a:r>
              <a:rPr lang="en-GB" sz="2600" dirty="0" smtClean="0"/>
              <a:t>Future/ongoing studies of PIP in older people</a:t>
            </a:r>
            <a:endParaRPr lang="en-IE" sz="2600" dirty="0" smtClean="0"/>
          </a:p>
          <a:p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23851" y="1306286"/>
            <a:ext cx="8532813" cy="4586514"/>
          </a:xfrm>
        </p:spPr>
        <p:txBody>
          <a:bodyPr/>
          <a:lstStyle/>
          <a:p>
            <a:pPr>
              <a:defRPr/>
            </a:pPr>
            <a:r>
              <a:rPr lang="en-GB" sz="2500" dirty="0" smtClean="0"/>
              <a:t>Drug prescribing is one of the most common medical interventions in general practice with over 50% of consultations resulting in a prescription.</a:t>
            </a:r>
          </a:p>
          <a:p>
            <a:pPr>
              <a:buNone/>
              <a:defRPr/>
            </a:pPr>
            <a:endParaRPr lang="en-GB" sz="2500" dirty="0" smtClean="0"/>
          </a:p>
          <a:p>
            <a:pPr>
              <a:defRPr/>
            </a:pPr>
            <a:r>
              <a:rPr lang="en-GB" sz="2500" dirty="0" smtClean="0"/>
              <a:t>Selection of appropriate medication in older people is a challenging and complex process</a:t>
            </a:r>
          </a:p>
          <a:p>
            <a:pPr>
              <a:defRPr/>
            </a:pPr>
            <a:endParaRPr lang="en-GB" sz="2500" dirty="0" smtClean="0"/>
          </a:p>
          <a:p>
            <a:r>
              <a:rPr lang="en-IE" sz="2500" dirty="0" smtClean="0"/>
              <a:t>Potentially inappropriate prescribing (PIP) in older people is prevalent          </a:t>
            </a:r>
          </a:p>
          <a:p>
            <a:pPr lvl="1"/>
            <a:r>
              <a:rPr lang="en-IE" sz="1800" b="1" dirty="0" smtClean="0"/>
              <a:t>Ireland  36% (</a:t>
            </a:r>
            <a:r>
              <a:rPr lang="en-IE" sz="1800" b="1" dirty="0" err="1" smtClean="0"/>
              <a:t>Cahir</a:t>
            </a:r>
            <a:r>
              <a:rPr lang="en-IE" sz="1800" b="1" dirty="0" smtClean="0"/>
              <a:t> </a:t>
            </a:r>
            <a:r>
              <a:rPr lang="en-IE" sz="1800" b="1" i="1" dirty="0" smtClean="0"/>
              <a:t>et al, </a:t>
            </a:r>
            <a:r>
              <a:rPr lang="en-IE" sz="1800" b="1" dirty="0" smtClean="0"/>
              <a:t>2010)</a:t>
            </a:r>
          </a:p>
          <a:p>
            <a:pPr lvl="1"/>
            <a:r>
              <a:rPr lang="en-IE" sz="1800" b="1" dirty="0" smtClean="0"/>
              <a:t>Scotland 31% (Barnett </a:t>
            </a:r>
            <a:r>
              <a:rPr lang="en-IE" sz="1800" b="1" i="1" dirty="0" smtClean="0"/>
              <a:t>et al</a:t>
            </a:r>
            <a:r>
              <a:rPr lang="en-IE" sz="1800" b="1" dirty="0" smtClean="0"/>
              <a:t>, 2011)</a:t>
            </a:r>
          </a:p>
          <a:p>
            <a:pPr lvl="1" eaLnBrk="1" hangingPunct="1">
              <a:buFontTx/>
              <a:buNone/>
              <a:defRPr/>
            </a:pPr>
            <a:endParaRPr lang="en-IE" dirty="0" smtClean="0"/>
          </a:p>
          <a:p>
            <a:pPr lvl="1" eaLnBrk="1" hangingPunct="1">
              <a:defRPr/>
            </a:pPr>
            <a:endParaRPr lang="en-I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z="2800" dirty="0" smtClean="0"/>
              <a:t/>
            </a:r>
            <a:br>
              <a:rPr lang="en-IE" sz="2800" dirty="0" smtClean="0"/>
            </a:br>
            <a:endParaRPr lang="en-IE" sz="28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716088"/>
            <a:ext cx="8991600" cy="4552950"/>
          </a:xfrm>
        </p:spPr>
        <p:txBody>
          <a:bodyPr/>
          <a:lstStyle/>
          <a:p>
            <a:pPr eaLnBrk="1" hangingPunct="1"/>
            <a:r>
              <a:rPr lang="en-IE" dirty="0" smtClean="0">
                <a:cs typeface="Arial" pitchFamily="34" charset="0"/>
              </a:rPr>
              <a:t>Inappropriate medications </a:t>
            </a:r>
          </a:p>
          <a:p>
            <a:pPr eaLnBrk="1" hangingPunct="1">
              <a:buNone/>
            </a:pPr>
            <a:r>
              <a:rPr lang="en-US" sz="2400" dirty="0" smtClean="0">
                <a:cs typeface="Arial" pitchFamily="34" charset="0"/>
              </a:rPr>
              <a:t>	- no </a:t>
            </a:r>
            <a:r>
              <a:rPr lang="en-IE" sz="2400" dirty="0" smtClean="0">
                <a:cs typeface="Arial" pitchFamily="34" charset="0"/>
              </a:rPr>
              <a:t>clear evidence-based indications</a:t>
            </a:r>
          </a:p>
          <a:p>
            <a:pPr eaLnBrk="1" hangingPunct="1">
              <a:buNone/>
            </a:pPr>
            <a:r>
              <a:rPr lang="en-US" sz="2400" dirty="0" smtClean="0">
                <a:cs typeface="Arial" pitchFamily="34" charset="0"/>
              </a:rPr>
              <a:t>	- not cost effective</a:t>
            </a:r>
          </a:p>
          <a:p>
            <a:pPr eaLnBrk="1" hangingPunct="1">
              <a:buNone/>
            </a:pPr>
            <a:r>
              <a:rPr lang="en-US" sz="2400" dirty="0" smtClean="0">
                <a:cs typeface="Arial" pitchFamily="34" charset="0"/>
              </a:rPr>
              <a:t>	-high risk of adverse events</a:t>
            </a:r>
          </a:p>
          <a:p>
            <a:pPr eaLnBrk="1" hangingPunct="1">
              <a:buNone/>
            </a:pPr>
            <a:endParaRPr lang="en-US" sz="2400" dirty="0" smtClean="0">
              <a:cs typeface="Arial" pitchFamily="34" charset="0"/>
            </a:endParaRPr>
          </a:p>
          <a:p>
            <a:pPr eaLnBrk="1" hangingPunct="1"/>
            <a:r>
              <a:rPr lang="en-US" dirty="0" smtClean="0">
                <a:cs typeface="Arial" pitchFamily="34" charset="0"/>
              </a:rPr>
              <a:t>Measuring inappropriate prescribing</a:t>
            </a:r>
          </a:p>
          <a:p>
            <a:pPr eaLnBrk="1" hangingPunct="1">
              <a:buNone/>
            </a:pPr>
            <a:r>
              <a:rPr lang="en-IE" sz="2400" dirty="0" smtClean="0">
                <a:cs typeface="Arial" pitchFamily="34" charset="0"/>
              </a:rPr>
              <a:t>	-process or outcome measures </a:t>
            </a:r>
          </a:p>
          <a:p>
            <a:pPr eaLnBrk="1" hangingPunct="1">
              <a:buNone/>
            </a:pPr>
            <a:r>
              <a:rPr lang="en-IE" sz="2400" dirty="0" smtClean="0">
                <a:cs typeface="Arial" pitchFamily="34" charset="0"/>
              </a:rPr>
              <a:t>	-implicit (judgment based) </a:t>
            </a:r>
          </a:p>
          <a:p>
            <a:pPr eaLnBrk="1" hangingPunct="1">
              <a:buNone/>
            </a:pPr>
            <a:r>
              <a:rPr lang="en-IE" sz="2400" dirty="0" smtClean="0">
                <a:cs typeface="Arial" pitchFamily="34" charset="0"/>
              </a:rPr>
              <a:t>	-explicit (criterion based)</a:t>
            </a:r>
          </a:p>
          <a:p>
            <a:pPr lvl="1" eaLnBrk="1" hangingPunct="1">
              <a:buFontTx/>
              <a:buNone/>
            </a:pPr>
            <a:endParaRPr lang="en-IE" dirty="0" smtClean="0"/>
          </a:p>
          <a:p>
            <a:pPr lvl="1" eaLnBrk="1" hangingPunct="1"/>
            <a:endParaRPr lang="en-IE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" y="1"/>
            <a:ext cx="698137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A50044"/>
                </a:solidFill>
                <a:latin typeface="+mj-lt"/>
                <a:ea typeface="+mj-ea"/>
                <a:cs typeface="+mj-cs"/>
              </a:rPr>
              <a:t>Inappropriate prescribing</a:t>
            </a:r>
            <a:endParaRPr kumimoji="0" lang="en-IE" sz="3200" b="0" i="0" u="none" strike="noStrike" kern="0" cap="none" spc="0" normalizeH="0" baseline="0" noProof="0" dirty="0" smtClean="0">
              <a:ln>
                <a:noFill/>
              </a:ln>
              <a:solidFill>
                <a:srgbClr val="A500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024913" cy="1412875"/>
          </a:xfrm>
        </p:spPr>
        <p:txBody>
          <a:bodyPr/>
          <a:lstStyle/>
          <a:p>
            <a:pPr lvl="0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Measuring inappropriate prescribing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Explicit prescribing indicators</a:t>
            </a:r>
          </a:p>
          <a:p>
            <a:pPr lvl="1">
              <a:buNone/>
            </a:pPr>
            <a:r>
              <a:rPr lang="en-GB" i="1" dirty="0" smtClean="0">
                <a:solidFill>
                  <a:srgbClr val="A50044"/>
                </a:solidFill>
              </a:rPr>
              <a:t>1.Beers Criteria</a:t>
            </a:r>
          </a:p>
          <a:p>
            <a:pPr lvl="1">
              <a:buNone/>
            </a:pPr>
            <a:r>
              <a:rPr lang="en-GB" dirty="0" smtClean="0"/>
              <a:t>		</a:t>
            </a:r>
            <a:r>
              <a:rPr lang="en-GB" sz="2400" dirty="0" smtClean="0"/>
              <a:t>-Most frequently used and validated</a:t>
            </a:r>
          </a:p>
          <a:p>
            <a:pPr lvl="1">
              <a:buNone/>
            </a:pPr>
            <a:r>
              <a:rPr lang="en-GB" sz="2400" dirty="0" smtClean="0"/>
              <a:t>		-US-based 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i="1" dirty="0" smtClean="0">
                <a:solidFill>
                  <a:srgbClr val="A50044"/>
                </a:solidFill>
              </a:rPr>
              <a:t>2.</a:t>
            </a:r>
            <a:r>
              <a:rPr lang="en-GB" b="1" i="1" dirty="0" smtClean="0">
                <a:solidFill>
                  <a:srgbClr val="A50044"/>
                </a:solidFill>
              </a:rPr>
              <a:t>S</a:t>
            </a:r>
            <a:r>
              <a:rPr lang="en-GB" i="1" dirty="0" smtClean="0">
                <a:solidFill>
                  <a:srgbClr val="A50044"/>
                </a:solidFill>
              </a:rPr>
              <a:t>creening </a:t>
            </a:r>
            <a:r>
              <a:rPr lang="en-GB" b="1" i="1" dirty="0" smtClean="0">
                <a:solidFill>
                  <a:srgbClr val="A50044"/>
                </a:solidFill>
              </a:rPr>
              <a:t>T</a:t>
            </a:r>
            <a:r>
              <a:rPr lang="en-GB" i="1" dirty="0" smtClean="0">
                <a:solidFill>
                  <a:srgbClr val="A50044"/>
                </a:solidFill>
              </a:rPr>
              <a:t>ool of </a:t>
            </a:r>
            <a:r>
              <a:rPr lang="en-GB" b="1" i="1" dirty="0" smtClean="0">
                <a:solidFill>
                  <a:srgbClr val="A50044"/>
                </a:solidFill>
              </a:rPr>
              <a:t>O</a:t>
            </a:r>
            <a:r>
              <a:rPr lang="en-GB" i="1" dirty="0" smtClean="0">
                <a:solidFill>
                  <a:srgbClr val="A50044"/>
                </a:solidFill>
              </a:rPr>
              <a:t>lder People’s </a:t>
            </a:r>
            <a:r>
              <a:rPr lang="en-GB" b="1" i="1" dirty="0" smtClean="0">
                <a:solidFill>
                  <a:srgbClr val="A50044"/>
                </a:solidFill>
              </a:rPr>
              <a:t>P</a:t>
            </a:r>
            <a:r>
              <a:rPr lang="en-GB" i="1" dirty="0" smtClean="0">
                <a:solidFill>
                  <a:srgbClr val="A50044"/>
                </a:solidFill>
              </a:rPr>
              <a:t>otentially Inappropriate </a:t>
            </a:r>
            <a:r>
              <a:rPr lang="en-GB" b="1" i="1" dirty="0" smtClean="0">
                <a:solidFill>
                  <a:srgbClr val="A50044"/>
                </a:solidFill>
              </a:rPr>
              <a:t>P</a:t>
            </a:r>
            <a:r>
              <a:rPr lang="en-GB" i="1" dirty="0" smtClean="0">
                <a:solidFill>
                  <a:srgbClr val="A50044"/>
                </a:solidFill>
              </a:rPr>
              <a:t>rescriptions (</a:t>
            </a:r>
            <a:r>
              <a:rPr lang="en-GB" b="1" i="1" dirty="0" smtClean="0">
                <a:solidFill>
                  <a:srgbClr val="A50044"/>
                </a:solidFill>
              </a:rPr>
              <a:t>STOPP</a:t>
            </a:r>
            <a:r>
              <a:rPr lang="en-GB" i="1" dirty="0" smtClean="0">
                <a:solidFill>
                  <a:srgbClr val="A50044"/>
                </a:solidFill>
              </a:rPr>
              <a:t>)</a:t>
            </a:r>
          </a:p>
          <a:p>
            <a:pPr lvl="1">
              <a:buNone/>
            </a:pPr>
            <a:r>
              <a:rPr lang="en-GB" dirty="0" smtClean="0"/>
              <a:t>		</a:t>
            </a:r>
            <a:r>
              <a:rPr lang="en-GB" sz="2400" dirty="0" smtClean="0"/>
              <a:t>-Overcome some limitations of Beers criteria</a:t>
            </a:r>
          </a:p>
          <a:p>
            <a:pPr lvl="1">
              <a:buNone/>
            </a:pPr>
            <a:r>
              <a:rPr lang="en-GB" sz="2400" dirty="0" smtClean="0"/>
              <a:t>		-European-based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7111999" cy="1412875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Enhanced Prescribing Database (EPD)</a:t>
            </a:r>
            <a: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  <a:t/>
            </a:r>
            <a:b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306286"/>
            <a:ext cx="8532813" cy="4499203"/>
          </a:xfrm>
        </p:spPr>
        <p:txBody>
          <a:bodyPr/>
          <a:lstStyle/>
          <a:p>
            <a:r>
              <a:rPr lang="en-GB" sz="2700" dirty="0" smtClean="0"/>
              <a:t>The Enhanced Prescribing Database (EPD; formerly known as EPES), was implemented in NI, in 2008</a:t>
            </a:r>
          </a:p>
          <a:p>
            <a:endParaRPr lang="en-GB" sz="2700" dirty="0" smtClean="0"/>
          </a:p>
          <a:p>
            <a:r>
              <a:rPr lang="en-GB" sz="2700" dirty="0" smtClean="0"/>
              <a:t> 2D barcode on prescriptions, issued by any GP computer, codes the patient's Health &amp; Care number and the name, dosage, quantity etc. of the prescribed medication </a:t>
            </a:r>
          </a:p>
          <a:p>
            <a:pPr>
              <a:buNone/>
            </a:pPr>
            <a:endParaRPr lang="en-GB" sz="2700" dirty="0" smtClean="0"/>
          </a:p>
          <a:p>
            <a:r>
              <a:rPr lang="en-GB" sz="2700" dirty="0" smtClean="0"/>
              <a:t>Scanned and stored on a secure database at the BSO</a:t>
            </a:r>
            <a:r>
              <a:rPr lang="en-GB" sz="2200" dirty="0" smtClean="0"/>
              <a:t>.</a:t>
            </a:r>
          </a:p>
          <a:p>
            <a:pPr>
              <a:buNone/>
            </a:pPr>
            <a:endParaRPr lang="en-GB" sz="2200" dirty="0" smtClean="0"/>
          </a:p>
          <a:p>
            <a:pPr>
              <a:buNone/>
            </a:pP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8629" y="2262777"/>
            <a:ext cx="73587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srgbClr val="A50044"/>
                </a:solidFill>
                <a:latin typeface="+mj-lt"/>
              </a:rPr>
              <a:t>Potentially inappropriate prescribing and cost outcomes for older people: a cross sectional study using the Northern Ireland Enhanced Prescribing Database</a:t>
            </a:r>
            <a:endParaRPr lang="en-IE" sz="3200" dirty="0">
              <a:solidFill>
                <a:srgbClr val="A50044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latin typeface="+mn-lt"/>
              </a:rPr>
              <a:t/>
            </a:r>
            <a:br>
              <a:rPr lang="en-IE" dirty="0" smtClean="0">
                <a:latin typeface="+mn-lt"/>
              </a:rPr>
            </a:br>
            <a:r>
              <a:rPr lang="en-IE" dirty="0" smtClean="0">
                <a:latin typeface="+mn-lt"/>
              </a:rPr>
              <a:t>Aims and Objectives</a:t>
            </a:r>
            <a: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  <a:t/>
            </a:r>
            <a:b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300" dirty="0" smtClean="0"/>
              <a:t>To </a:t>
            </a:r>
            <a:r>
              <a:rPr lang="en-GB" sz="2300" dirty="0" smtClean="0"/>
              <a:t>determine</a:t>
            </a:r>
          </a:p>
          <a:p>
            <a:pPr>
              <a:buNone/>
            </a:pPr>
            <a:endParaRPr lang="en-GB" sz="2300" dirty="0" smtClean="0"/>
          </a:p>
          <a:p>
            <a:pPr lvl="1">
              <a:spcBef>
                <a:spcPts val="0"/>
              </a:spcBef>
            </a:pPr>
            <a:r>
              <a:rPr lang="en-GB" sz="2300" dirty="0" smtClean="0"/>
              <a:t>  prevalence </a:t>
            </a:r>
            <a:r>
              <a:rPr lang="en-GB" sz="2300" dirty="0" smtClean="0"/>
              <a:t>of potentially inappropriate prescribing (PIP), </a:t>
            </a:r>
            <a:endParaRPr lang="en-GB" sz="2300" dirty="0" smtClean="0"/>
          </a:p>
          <a:p>
            <a:pPr lvl="1">
              <a:spcBef>
                <a:spcPts val="0"/>
              </a:spcBef>
              <a:buNone/>
            </a:pPr>
            <a:r>
              <a:rPr lang="en-GB" sz="2300" dirty="0" smtClean="0"/>
              <a:t>      in </a:t>
            </a:r>
            <a:r>
              <a:rPr lang="en-GB" sz="2300" dirty="0" smtClean="0"/>
              <a:t>the NI population ≥70 years, in 2009/2010, using </a:t>
            </a:r>
            <a:endParaRPr lang="en-GB" sz="2300" dirty="0" smtClean="0"/>
          </a:p>
          <a:p>
            <a:pPr lvl="1">
              <a:spcBef>
                <a:spcPts val="0"/>
              </a:spcBef>
              <a:buNone/>
            </a:pPr>
            <a:r>
              <a:rPr lang="en-GB" sz="2300" dirty="0" smtClean="0"/>
              <a:t>      international </a:t>
            </a:r>
            <a:r>
              <a:rPr lang="en-GB" sz="2300" dirty="0" smtClean="0"/>
              <a:t>(Beers) and UK/Irish specific (STOPP) </a:t>
            </a:r>
            <a:endParaRPr lang="en-GB" sz="2300" dirty="0" smtClean="0"/>
          </a:p>
          <a:p>
            <a:pPr lvl="1">
              <a:spcBef>
                <a:spcPts val="0"/>
              </a:spcBef>
              <a:buNone/>
            </a:pPr>
            <a:r>
              <a:rPr lang="en-GB" sz="2300" dirty="0" smtClean="0"/>
              <a:t>      explicit </a:t>
            </a:r>
            <a:r>
              <a:rPr lang="en-GB" sz="2300" dirty="0" smtClean="0"/>
              <a:t>prescribing criteria.</a:t>
            </a:r>
          </a:p>
          <a:p>
            <a:pPr lvl="0">
              <a:spcBef>
                <a:spcPts val="0"/>
              </a:spcBef>
              <a:buNone/>
            </a:pPr>
            <a:endParaRPr lang="en-GB" sz="2300" dirty="0" smtClean="0"/>
          </a:p>
          <a:p>
            <a:pPr lvl="1">
              <a:spcBef>
                <a:spcPts val="0"/>
              </a:spcBef>
            </a:pPr>
            <a:r>
              <a:rPr lang="en-GB" sz="2300" dirty="0" smtClean="0"/>
              <a:t>  association </a:t>
            </a:r>
            <a:r>
              <a:rPr lang="en-GB" sz="2300" dirty="0" smtClean="0"/>
              <a:t>between PIP, number of prescribed </a:t>
            </a:r>
            <a:r>
              <a:rPr lang="en-GB" sz="230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GB" sz="2300" dirty="0" smtClean="0"/>
              <a:t> </a:t>
            </a:r>
            <a:r>
              <a:rPr lang="en-GB" sz="2300" dirty="0" smtClean="0"/>
              <a:t>           </a:t>
            </a:r>
            <a:r>
              <a:rPr lang="en-GB" sz="2300" dirty="0" smtClean="0"/>
              <a:t>medications </a:t>
            </a:r>
            <a:r>
              <a:rPr lang="en-GB" sz="2300" dirty="0" smtClean="0"/>
              <a:t>(</a:t>
            </a:r>
            <a:r>
              <a:rPr lang="en-GB" sz="2300" dirty="0" err="1" smtClean="0"/>
              <a:t>polypharmacy</a:t>
            </a:r>
            <a:r>
              <a:rPr lang="en-GB" sz="2300" dirty="0" smtClean="0"/>
              <a:t>), gender and </a:t>
            </a:r>
            <a:r>
              <a:rPr lang="en-GB" sz="2300" dirty="0" smtClean="0"/>
              <a:t>age</a:t>
            </a:r>
            <a:endParaRPr lang="en-GB" sz="2300" dirty="0" smtClean="0"/>
          </a:p>
          <a:p>
            <a:pPr marL="857250" lvl="1" indent="-457200">
              <a:spcBef>
                <a:spcPts val="0"/>
              </a:spcBef>
              <a:buNone/>
            </a:pPr>
            <a:endParaRPr lang="en-GB" sz="2300" dirty="0" smtClean="0"/>
          </a:p>
          <a:p>
            <a:pPr marL="857250" lvl="1" indent="-457200">
              <a:spcBef>
                <a:spcPts val="0"/>
              </a:spcBef>
            </a:pPr>
            <a:r>
              <a:rPr lang="en-IE" sz="2300" dirty="0" smtClean="0"/>
              <a:t>cost </a:t>
            </a:r>
            <a:r>
              <a:rPr lang="en-IE" sz="2300" dirty="0" smtClean="0"/>
              <a:t>of PIP and the cost in relation to </a:t>
            </a:r>
            <a:r>
              <a:rPr lang="en-IE" sz="2300" dirty="0" smtClean="0"/>
              <a:t>overall</a:t>
            </a:r>
          </a:p>
          <a:p>
            <a:pPr marL="857250" lvl="1" indent="-457200">
              <a:spcBef>
                <a:spcPts val="0"/>
              </a:spcBef>
              <a:buNone/>
            </a:pPr>
            <a:r>
              <a:rPr lang="en-IE" sz="2300" dirty="0" smtClean="0"/>
              <a:t>	national </a:t>
            </a:r>
            <a:r>
              <a:rPr lang="en-IE" sz="2300" dirty="0" smtClean="0"/>
              <a:t>pharmaceutical expenditure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latin typeface="+mn-lt"/>
              </a:rPr>
              <a:t/>
            </a:r>
            <a:br>
              <a:rPr lang="en-IE" dirty="0" smtClean="0">
                <a:latin typeface="+mn-lt"/>
              </a:rPr>
            </a:br>
            <a:r>
              <a:rPr lang="en-IE" dirty="0" smtClean="0">
                <a:latin typeface="+mn-lt"/>
              </a:rPr>
              <a:t>Methods</a:t>
            </a:r>
            <a: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  <a:t/>
            </a:r>
            <a:br>
              <a:rPr lang="en-GB" b="1" dirty="0" smtClean="0">
                <a:solidFill>
                  <a:srgbClr val="860000"/>
                </a:solidFill>
                <a:latin typeface="Calibri" pitchFamily="34" charset="0"/>
              </a:rPr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Study design and population: A retrospective cross-sectional study of PIP, in the older population, aged ≥70 in 2009/10, using EPD </a:t>
            </a:r>
            <a:endParaRPr lang="en-IE" sz="2400" dirty="0" smtClean="0"/>
          </a:p>
          <a:p>
            <a:pPr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IE" sz="2400" dirty="0" smtClean="0"/>
              <a:t>Thirty STOPP indicators were applied to prescription data</a:t>
            </a:r>
          </a:p>
          <a:p>
            <a:pPr>
              <a:lnSpc>
                <a:spcPct val="90000"/>
              </a:lnSpc>
              <a:buNone/>
            </a:pPr>
            <a:endParaRPr lang="en-IE" sz="2400" dirty="0" smtClean="0"/>
          </a:p>
          <a:p>
            <a:pPr>
              <a:lnSpc>
                <a:spcPct val="90000"/>
              </a:lnSpc>
            </a:pPr>
            <a:r>
              <a:rPr lang="en-IE" sz="2400" dirty="0" smtClean="0"/>
              <a:t>Patients were categorised by gender and age group</a:t>
            </a:r>
          </a:p>
          <a:p>
            <a:pPr>
              <a:lnSpc>
                <a:spcPct val="90000"/>
              </a:lnSpc>
              <a:buNone/>
            </a:pPr>
            <a:endParaRPr lang="en-IE" sz="2400" dirty="0" smtClean="0"/>
          </a:p>
          <a:p>
            <a:pPr>
              <a:lnSpc>
                <a:spcPct val="90000"/>
              </a:lnSpc>
            </a:pPr>
            <a:r>
              <a:rPr lang="en-IE" sz="2400" dirty="0" smtClean="0"/>
              <a:t>Logistic regression analyses were used to determine the association between PIP and </a:t>
            </a:r>
            <a:r>
              <a:rPr lang="en-IE" sz="2400" dirty="0" err="1" smtClean="0"/>
              <a:t>polypharmacy</a:t>
            </a:r>
            <a:r>
              <a:rPr lang="en-IE" sz="2400" dirty="0" smtClean="0"/>
              <a:t>, age and gender</a:t>
            </a: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s Template RCSI (2)">
  <a:themeElements>
    <a:clrScheme name="Presentations Template RCSI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s Template RCSI (2)">
      <a:majorFont>
        <a:latin typeface="Constantia"/>
        <a:ea typeface=""/>
        <a:cs typeface="Arial"/>
      </a:majorFont>
      <a:minorFont>
        <a:latin typeface="Constanti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s Template RCSI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s Template RCSI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s Template RCSI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ABCD2 June 4</Template>
  <TotalTime>5934</TotalTime>
  <Words>752</Words>
  <Application>Microsoft Office PowerPoint</Application>
  <PresentationFormat>On-screen Show (4:3)</PresentationFormat>
  <Paragraphs>127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Presentations Template RCSI (2)</vt:lpstr>
      <vt:lpstr>Slide 1</vt:lpstr>
      <vt:lpstr>Overview</vt:lpstr>
      <vt:lpstr>Background</vt:lpstr>
      <vt:lpstr> </vt:lpstr>
      <vt:lpstr>  Measuring inappropriate prescribing </vt:lpstr>
      <vt:lpstr> Enhanced Prescribing Database (EPD) </vt:lpstr>
      <vt:lpstr>Slide 7</vt:lpstr>
      <vt:lpstr> Aims and Objectives </vt:lpstr>
      <vt:lpstr> Methods </vt:lpstr>
      <vt:lpstr> Results: PIP prevalence rates from EPD (NI) (n=166,108) </vt:lpstr>
      <vt:lpstr>Results: Highest PIP prevalence rates (n=166,108)</vt:lpstr>
      <vt:lpstr>Results: PIP and Polypharmacy</vt:lpstr>
      <vt:lpstr>Results: PIP and gender/age and cost of PIP</vt:lpstr>
      <vt:lpstr>Comparison with RoI</vt:lpstr>
      <vt:lpstr>Slide 15</vt:lpstr>
      <vt:lpstr>Epidemiological studies of PIP: Comparative analysis</vt:lpstr>
      <vt:lpstr>Slide 17</vt:lpstr>
      <vt:lpstr>Optimizing Prescribing for Older People in Primary Care: a cluster randomized controlled trial- OPTI-SCRIPT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Keogh</dc:creator>
  <cp:lastModifiedBy>mariebradley</cp:lastModifiedBy>
  <cp:revision>454</cp:revision>
  <dcterms:created xsi:type="dcterms:W3CDTF">2006-08-16T00:00:00Z</dcterms:created>
  <dcterms:modified xsi:type="dcterms:W3CDTF">2011-12-09T10:53:38Z</dcterms:modified>
</cp:coreProperties>
</file>