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8" r:id="rId2"/>
  </p:sldMasterIdLst>
  <p:notesMasterIdLst>
    <p:notesMasterId r:id="rId16"/>
  </p:notesMasterIdLst>
  <p:handoutMasterIdLst>
    <p:handoutMasterId r:id="rId17"/>
  </p:handoutMasterIdLst>
  <p:sldIdLst>
    <p:sldId id="273" r:id="rId3"/>
    <p:sldId id="285" r:id="rId4"/>
    <p:sldId id="286" r:id="rId5"/>
    <p:sldId id="279" r:id="rId6"/>
    <p:sldId id="280" r:id="rId7"/>
    <p:sldId id="281" r:id="rId8"/>
    <p:sldId id="287" r:id="rId9"/>
    <p:sldId id="266" r:id="rId10"/>
    <p:sldId id="288" r:id="rId11"/>
    <p:sldId id="267" r:id="rId12"/>
    <p:sldId id="289" r:id="rId13"/>
    <p:sldId id="268" r:id="rId14"/>
    <p:sldId id="277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0B2D"/>
    <a:srgbClr val="750D35"/>
    <a:srgbClr val="AD131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667" autoAdjust="0"/>
  </p:normalViewPr>
  <p:slideViewPr>
    <p:cSldViewPr>
      <p:cViewPr varScale="1">
        <p:scale>
          <a:sx n="52" d="100"/>
          <a:sy n="52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A6FC6-CE81-4D7F-8F54-BA0D6CB1C521}" type="datetimeFigureOut">
              <a:rPr lang="en-US" smtClean="0"/>
              <a:pPr/>
              <a:t>6/3/2010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559EB-3B64-4BE2-9040-8B10B6393577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52ECD-D0C9-480B-BCCD-F4F20D67979B}" type="datetimeFigureOut">
              <a:rPr lang="en-US" smtClean="0"/>
              <a:pPr/>
              <a:t>6/3/2010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42947-08E0-4083-96F5-A54FE2855213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42947-08E0-4083-96F5-A54FE2855213}" type="slidenum">
              <a:rPr lang="en-IE" smtClean="0"/>
              <a:pPr/>
              <a:t>4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42947-08E0-4083-96F5-A54FE2855213}" type="slidenum">
              <a:rPr lang="en-IE" smtClean="0"/>
              <a:pPr/>
              <a:t>5</a:t>
            </a:fld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42947-08E0-4083-96F5-A54FE2855213}" type="slidenum">
              <a:rPr lang="en-IE" smtClean="0"/>
              <a:pPr/>
              <a:t>7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42947-08E0-4083-96F5-A54FE2855213}" type="slidenum">
              <a:rPr lang="en-IE" smtClean="0"/>
              <a:pPr/>
              <a:t>8</a:t>
            </a:fld>
            <a:endParaRPr lang="en-I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42947-08E0-4083-96F5-A54FE2855213}" type="slidenum">
              <a:rPr lang="en-IE" smtClean="0"/>
              <a:pPr/>
              <a:t>9</a:t>
            </a:fld>
            <a:endParaRPr lang="en-I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42947-08E0-4083-96F5-A54FE2855213}" type="slidenum">
              <a:rPr lang="en-IE" smtClean="0"/>
              <a:pPr/>
              <a:t>10</a:t>
            </a:fld>
            <a:endParaRPr lang="en-I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42947-08E0-4083-96F5-A54FE2855213}" type="slidenum">
              <a:rPr lang="en-IE" smtClean="0"/>
              <a:pPr/>
              <a:t>11</a:t>
            </a:fld>
            <a:endParaRPr lang="en-I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 smtClean="0"/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42947-08E0-4083-96F5-A54FE2855213}" type="slidenum">
              <a:rPr lang="en-IE" smtClean="0"/>
              <a:pPr/>
              <a:t>12</a:t>
            </a:fld>
            <a:endParaRPr lang="en-I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42947-08E0-4083-96F5-A54FE2855213}" type="slidenum">
              <a:rPr lang="en-IE" smtClean="0"/>
              <a:pPr/>
              <a:t>13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4" descr="logo_qu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3238" y="6118225"/>
            <a:ext cx="143668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5" descr="RCSI-logo-06+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83563" y="5956300"/>
            <a:ext cx="6477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388" y="5949950"/>
            <a:ext cx="795337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7" descr="hrb-logo-web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288" y="6067425"/>
            <a:ext cx="968375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8" descr="logoblu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93863" y="6113463"/>
            <a:ext cx="359251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828800" y="457200"/>
            <a:ext cx="7010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971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0" name="Rectangle 102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102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031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31050" y="457200"/>
            <a:ext cx="18605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47813" y="457200"/>
            <a:ext cx="5430837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813" y="457200"/>
            <a:ext cx="744378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47813" y="1981200"/>
            <a:ext cx="7443787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IE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484313"/>
            <a:ext cx="4189413" cy="4321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484313"/>
            <a:ext cx="4191000" cy="4321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0"/>
            <a:ext cx="2212975" cy="58054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491288" cy="58054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7813" y="1981200"/>
            <a:ext cx="3644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5113" y="1981200"/>
            <a:ext cx="36464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png"/><Relationship Id="rId18" Type="http://schemas.openxmlformats.org/officeDocument/2006/relationships/image" Target="../media/image1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17" Type="http://schemas.openxmlformats.org/officeDocument/2006/relationships/image" Target="../media/image10.png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23.xml"/><Relationship Id="rId19" Type="http://schemas.openxmlformats.org/officeDocument/2006/relationships/image" Target="../media/image12.png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4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457200"/>
            <a:ext cx="74437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7813" y="1981200"/>
            <a:ext cx="744378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1187450" cy="530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fld id="{1D8BD707-D9CF-40AE-B4C6-C98DA3205C09}" type="datetimeFigureOut">
              <a:rPr lang="en-US" smtClean="0"/>
              <a:pPr/>
              <a:t>6/3/2010</a:t>
            </a:fld>
            <a:endParaRPr lang="en-US"/>
          </a:p>
        </p:txBody>
      </p:sp>
      <p:pic>
        <p:nvPicPr>
          <p:cNvPr id="1032" name="Picture 17" descr="logo_qub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583238" y="6118225"/>
            <a:ext cx="143668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8" descr="RCSI-logo-06+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183563" y="5956300"/>
            <a:ext cx="6477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22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164388" y="5949950"/>
            <a:ext cx="795337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23" descr="hrb-logo-web4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611188" y="6067425"/>
            <a:ext cx="968375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24" descr="logoblue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771650" y="6113463"/>
            <a:ext cx="35925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B1B6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B1B6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B1B6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B1B6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B1B6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B1B6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B1B6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B1B6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B1B6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2B1B6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2B1B6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2B1B6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2B1B6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B1B6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B1B6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B1B6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B1B6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B1B6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5867400" y="5805488"/>
            <a:ext cx="28082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IE" sz="1200">
                <a:solidFill>
                  <a:srgbClr val="A50044"/>
                </a:solidFill>
                <a:latin typeface="Constantia" pitchFamily="18" charset="0"/>
              </a:rPr>
              <a:t>Division of Population Health Sciences</a:t>
            </a:r>
            <a:endParaRPr lang="en-US" sz="1200">
              <a:solidFill>
                <a:srgbClr val="A50044"/>
              </a:solidFill>
              <a:latin typeface="Constantia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1200">
              <a:solidFill>
                <a:srgbClr val="A50044"/>
              </a:solidFill>
              <a:latin typeface="Constantia" pitchFamily="18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84313"/>
            <a:ext cx="8532813" cy="432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594042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IE" smtClean="0"/>
              <a:t>Title of slide to be placed here and can even run to two or three lines if needed</a:t>
            </a:r>
            <a:endParaRPr lang="en-US" smtClean="0"/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323850" y="6056313"/>
            <a:ext cx="8259763" cy="803275"/>
            <a:chOff x="0" y="3748"/>
            <a:chExt cx="5692" cy="552"/>
          </a:xfrm>
        </p:grpSpPr>
        <p:sp>
          <p:nvSpPr>
            <p:cNvPr id="63495" name="Line 7"/>
            <p:cNvSpPr>
              <a:spLocks noChangeAspect="1" noChangeShapeType="1"/>
            </p:cNvSpPr>
            <p:nvPr userDrawn="1"/>
          </p:nvSpPr>
          <p:spPr bwMode="auto">
            <a:xfrm>
              <a:off x="0" y="3884"/>
              <a:ext cx="5375" cy="0"/>
            </a:xfrm>
            <a:prstGeom prst="line">
              <a:avLst/>
            </a:prstGeom>
            <a:noFill/>
            <a:ln w="19050">
              <a:solidFill>
                <a:srgbClr val="EFFBC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IE"/>
            </a:p>
          </p:txBody>
        </p:sp>
        <p:pic>
          <p:nvPicPr>
            <p:cNvPr id="1035" name="Picture 8" descr="logo_qub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517" y="3854"/>
              <a:ext cx="905" cy="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511" y="3748"/>
              <a:ext cx="501" cy="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10" descr="hrb-logo-web4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49" y="3815"/>
              <a:ext cx="610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11" descr="logoblue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1116" y="3851"/>
              <a:ext cx="2263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12" descr="RCSI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5128" y="3778"/>
              <a:ext cx="564" cy="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30" name="Picture 13" descr="RCSI rgb pos LNDS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092950" y="0"/>
            <a:ext cx="1871663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502" name="Line 14"/>
          <p:cNvSpPr>
            <a:spLocks noChangeShapeType="1"/>
          </p:cNvSpPr>
          <p:nvPr/>
        </p:nvSpPr>
        <p:spPr bwMode="auto">
          <a:xfrm>
            <a:off x="0" y="1412875"/>
            <a:ext cx="8675688" cy="0"/>
          </a:xfrm>
          <a:prstGeom prst="line">
            <a:avLst/>
          </a:prstGeom>
          <a:noFill/>
          <a:ln w="38100">
            <a:solidFill>
              <a:srgbClr val="EFFBC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IE"/>
          </a:p>
        </p:txBody>
      </p:sp>
      <p:pic>
        <p:nvPicPr>
          <p:cNvPr id="1032" name="Picture 15" descr="logo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23850" y="6013450"/>
            <a:ext cx="82677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504" name="Line 16"/>
          <p:cNvSpPr>
            <a:spLocks noChangeShapeType="1"/>
          </p:cNvSpPr>
          <p:nvPr/>
        </p:nvSpPr>
        <p:spPr bwMode="auto">
          <a:xfrm>
            <a:off x="0" y="5805488"/>
            <a:ext cx="8712200" cy="0"/>
          </a:xfrm>
          <a:prstGeom prst="line">
            <a:avLst/>
          </a:prstGeom>
          <a:noFill/>
          <a:ln w="38100">
            <a:solidFill>
              <a:srgbClr val="EFFBC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04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044"/>
          </a:solidFill>
          <a:latin typeface="Constantia" pitchFamily="18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044"/>
          </a:solidFill>
          <a:latin typeface="Constantia" pitchFamily="18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044"/>
          </a:solidFill>
          <a:latin typeface="Constantia" pitchFamily="18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044"/>
          </a:solidFill>
          <a:latin typeface="Constantia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044"/>
          </a:solidFill>
          <a:latin typeface="Constantia" pitchFamily="18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044"/>
          </a:solidFill>
          <a:latin typeface="Constantia" pitchFamily="18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044"/>
          </a:solidFill>
          <a:latin typeface="Constantia" pitchFamily="18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044"/>
          </a:solidFill>
          <a:latin typeface="Constantia" pitchFamily="18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0" y="549275"/>
            <a:ext cx="6588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sz="2400">
                <a:solidFill>
                  <a:schemeClr val="tx2"/>
                </a:solidFill>
              </a:rPr>
              <a:t>Royal College of Surgeons in Ireland</a:t>
            </a:r>
            <a:r>
              <a:rPr lang="en-IE" sz="2400" b="1">
                <a:solidFill>
                  <a:schemeClr val="tx2"/>
                </a:solidFill>
              </a:rPr>
              <a:t/>
            </a:r>
            <a:br>
              <a:rPr lang="en-IE" sz="2400" b="1">
                <a:solidFill>
                  <a:schemeClr val="tx2"/>
                </a:solidFill>
              </a:rPr>
            </a:br>
            <a:r>
              <a:rPr lang="en-IE" sz="1600" i="1">
                <a:solidFill>
                  <a:schemeClr val="tx2"/>
                </a:solidFill>
              </a:rPr>
              <a:t>Coláiste Ríoga na Máinleá in Éirinn</a:t>
            </a:r>
            <a:endParaRPr lang="en-US" sz="1600" i="1">
              <a:solidFill>
                <a:schemeClr val="tx2"/>
              </a:solidFill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6804025" y="188913"/>
            <a:ext cx="2089150" cy="172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0" y="1773238"/>
            <a:ext cx="9144000" cy="360362"/>
            <a:chOff x="0" y="1117"/>
            <a:chExt cx="5760" cy="227"/>
          </a:xfrm>
        </p:grpSpPr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0" y="1117"/>
              <a:ext cx="5760" cy="22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E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0" y="1208"/>
              <a:ext cx="5192" cy="46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E"/>
            </a:p>
          </p:txBody>
        </p:sp>
      </p:grpSp>
      <p:pic>
        <p:nvPicPr>
          <p:cNvPr id="2069" name="Picture 21" descr="RCSI rgb pos P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1750" y="0"/>
            <a:ext cx="1492250" cy="2133600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1949450"/>
            <a:ext cx="9144000" cy="4102100"/>
          </a:xfrm>
          <a:prstGeom prst="rect">
            <a:avLst/>
          </a:prstGeom>
          <a:solidFill>
            <a:srgbClr val="A5004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50825" y="2133600"/>
            <a:ext cx="835342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sz="2000" dirty="0" smtClean="0">
                <a:solidFill>
                  <a:schemeClr val="bg1"/>
                </a:solidFill>
              </a:rPr>
              <a:t>A Systematic Review of the </a:t>
            </a:r>
            <a:r>
              <a:rPr lang="en-IE" sz="2000" dirty="0" smtClean="0">
                <a:solidFill>
                  <a:schemeClr val="bg1"/>
                </a:solidFill>
                <a:cs typeface="Arial" charset="0"/>
              </a:rPr>
              <a:t>CHADS</a:t>
            </a:r>
            <a:r>
              <a:rPr lang="en-IE" sz="2000" baseline="-25000" dirty="0" smtClean="0">
                <a:solidFill>
                  <a:schemeClr val="bg1"/>
                </a:solidFill>
                <a:cs typeface="Arial" charset="0"/>
              </a:rPr>
              <a:t>2</a:t>
            </a:r>
            <a:r>
              <a:rPr lang="en-IE" sz="2000" dirty="0" smtClean="0">
                <a:solidFill>
                  <a:schemeClr val="bg1"/>
                </a:solidFill>
                <a:cs typeface="Arial" charset="0"/>
              </a:rPr>
              <a:t> Score for Predicting Stroke Risk in Patients with Non-rheumatic </a:t>
            </a:r>
            <a:r>
              <a:rPr lang="en-IE" sz="2000" dirty="0" err="1" smtClean="0">
                <a:solidFill>
                  <a:schemeClr val="bg1"/>
                </a:solidFill>
                <a:cs typeface="Arial" charset="0"/>
              </a:rPr>
              <a:t>Atrial</a:t>
            </a:r>
            <a:r>
              <a:rPr lang="en-IE" sz="2000" dirty="0" smtClean="0">
                <a:solidFill>
                  <a:schemeClr val="bg1"/>
                </a:solidFill>
                <a:cs typeface="Arial" charset="0"/>
              </a:rPr>
              <a:t> Fibrillation</a:t>
            </a:r>
          </a:p>
          <a:p>
            <a:pPr>
              <a:spcBef>
                <a:spcPct val="50000"/>
              </a:spcBef>
            </a:pPr>
            <a:endParaRPr lang="en-IE" sz="2000" dirty="0" smtClean="0">
              <a:solidFill>
                <a:schemeClr val="bg1"/>
              </a:solidFill>
              <a:cs typeface="Arial" charset="0"/>
            </a:endParaRPr>
          </a:p>
          <a:p>
            <a:r>
              <a:rPr lang="en-IE" dirty="0" smtClean="0">
                <a:solidFill>
                  <a:schemeClr val="bg1"/>
                </a:solidFill>
              </a:rPr>
              <a:t>Claire Keogh, Emma Wallace, Ciara Dillon, Borislav Dimitrov, Tom Fahey 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2116" name="Line 68"/>
          <p:cNvSpPr>
            <a:spLocks noChangeShapeType="1"/>
          </p:cNvSpPr>
          <p:nvPr/>
        </p:nvSpPr>
        <p:spPr bwMode="auto">
          <a:xfrm>
            <a:off x="179388" y="5734050"/>
            <a:ext cx="7921625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IE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76213" y="3644900"/>
            <a:ext cx="78517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IE"/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>
            <a:off x="176213" y="5661025"/>
            <a:ext cx="78517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IE"/>
          </a:p>
        </p:txBody>
      </p:sp>
      <p:pic>
        <p:nvPicPr>
          <p:cNvPr id="2118" name="Picture 70" descr="banner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717925"/>
            <a:ext cx="7632700" cy="1800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172200" cy="1412875"/>
          </a:xfrm>
        </p:spPr>
        <p:txBody>
          <a:bodyPr/>
          <a:lstStyle/>
          <a:p>
            <a:r>
              <a:rPr lang="en-IE" dirty="0" smtClean="0">
                <a:cs typeface="Arial" charset="0"/>
              </a:rPr>
              <a:t>CHADS</a:t>
            </a:r>
            <a:r>
              <a:rPr lang="en-IE" baseline="-25000" dirty="0" smtClean="0">
                <a:cs typeface="Arial" charset="0"/>
              </a:rPr>
              <a:t>2</a:t>
            </a:r>
            <a:r>
              <a:rPr lang="en-IE" dirty="0" smtClean="0">
                <a:cs typeface="Arial" charset="0"/>
              </a:rPr>
              <a:t> Score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1-2</a:t>
            </a:r>
            <a:r>
              <a:rPr lang="en-IE" dirty="0" smtClean="0">
                <a:cs typeface="Arial" charset="0"/>
              </a:rPr>
              <a:t>: Medium Risk </a:t>
            </a:r>
            <a:br>
              <a:rPr lang="en-IE" dirty="0" smtClean="0">
                <a:cs typeface="Arial" charset="0"/>
              </a:rPr>
            </a:br>
            <a:r>
              <a:rPr lang="en-IE" dirty="0" smtClean="0">
                <a:cs typeface="Arial" charset="0"/>
              </a:rPr>
              <a:t> </a:t>
            </a:r>
            <a:r>
              <a:rPr lang="en-IE" dirty="0" err="1" smtClean="0">
                <a:cs typeface="Arial" charset="0"/>
              </a:rPr>
              <a:t>Risk</a:t>
            </a:r>
            <a:r>
              <a:rPr lang="en-IE" dirty="0" smtClean="0">
                <a:cs typeface="Arial" charset="0"/>
              </a:rPr>
              <a:t> adjusted for </a:t>
            </a:r>
            <a:r>
              <a:rPr lang="en-IE" dirty="0" err="1" smtClean="0">
                <a:cs typeface="Arial" charset="0"/>
              </a:rPr>
              <a:t>warfarin</a:t>
            </a:r>
            <a:r>
              <a:rPr lang="en-IE" dirty="0" smtClean="0">
                <a:cs typeface="Arial" charset="0"/>
              </a:rPr>
              <a:t> </a:t>
            </a:r>
            <a:endParaRPr lang="en-IE" dirty="0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399" y="1600200"/>
            <a:ext cx="5181601" cy="441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val 3"/>
          <p:cNvSpPr/>
          <p:nvPr/>
        </p:nvSpPr>
        <p:spPr>
          <a:xfrm>
            <a:off x="3505200" y="4038600"/>
            <a:ext cx="1295400" cy="6096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Oval 4"/>
          <p:cNvSpPr/>
          <p:nvPr/>
        </p:nvSpPr>
        <p:spPr>
          <a:xfrm>
            <a:off x="3048000" y="4876800"/>
            <a:ext cx="1066800" cy="5334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TextBox 5"/>
          <p:cNvSpPr txBox="1"/>
          <p:nvPr/>
        </p:nvSpPr>
        <p:spPr>
          <a:xfrm>
            <a:off x="3962400" y="5486400"/>
            <a:ext cx="2667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2743200"/>
            <a:ext cx="2286000" cy="1200329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n =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12 440</a:t>
            </a:r>
          </a:p>
          <a:p>
            <a:endParaRPr lang="en-IE" dirty="0" smtClean="0"/>
          </a:p>
          <a:p>
            <a:r>
              <a:rPr lang="en-IE" dirty="0" smtClean="0"/>
              <a:t>Events =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137 (1.1%)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5940425" cy="914400"/>
          </a:xfrm>
        </p:spPr>
        <p:txBody>
          <a:bodyPr/>
          <a:lstStyle/>
          <a:p>
            <a:r>
              <a:rPr lang="en-IE" dirty="0" smtClean="0">
                <a:cs typeface="Arial" charset="0"/>
              </a:rPr>
              <a:t>CHADS</a:t>
            </a:r>
            <a:r>
              <a:rPr lang="en-IE" baseline="-25000" dirty="0" smtClean="0">
                <a:cs typeface="Arial" charset="0"/>
              </a:rPr>
              <a:t>2</a:t>
            </a:r>
            <a:r>
              <a:rPr lang="en-IE" dirty="0" smtClean="0">
                <a:cs typeface="Arial" charset="0"/>
              </a:rPr>
              <a:t> Score</a:t>
            </a:r>
            <a:endParaRPr lang="en-IE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33400" y="838200"/>
            <a:ext cx="8077200" cy="6019800"/>
            <a:chOff x="1273" y="2828"/>
            <a:chExt cx="9360" cy="9637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273" y="2828"/>
              <a:ext cx="9360" cy="963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3389" y="3072"/>
              <a:ext cx="5280" cy="308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</a:t>
              </a:r>
              <a:r>
                <a:rPr kumimoji="0" lang="en-IE" b="0" i="0" u="none" strike="noStrike" cap="none" normalizeH="0" baseline="0" dirty="0" err="1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)  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ongestive heart failure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(ii)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H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ypertension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(iii)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A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ge &gt;75 (1 point)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IE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(iv)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D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iabetes mellitus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lang="en-IE" dirty="0" smtClean="0">
                  <a:solidFill>
                    <a:schemeClr val="accent6"/>
                  </a:solidFill>
                  <a:latin typeface="Times New Roman" pitchFamily="18" charset="0"/>
                  <a:cs typeface="Arial" pitchFamily="34" charset="0"/>
                </a:rPr>
                <a:t>(v)/(vi) History of </a:t>
              </a:r>
              <a:r>
                <a:rPr lang="en-IE" b="1" dirty="0" smtClean="0">
                  <a:solidFill>
                    <a:schemeClr val="accent6"/>
                  </a:solidFill>
                  <a:latin typeface="Times New Roman" pitchFamily="18" charset="0"/>
                  <a:cs typeface="Arial" pitchFamily="34" charset="0"/>
                </a:rPr>
                <a:t>S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troke /TIA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(2 points)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2242" y="7380"/>
              <a:ext cx="1995" cy="4612"/>
              <a:chOff x="2242" y="7380"/>
              <a:chExt cx="1995" cy="4612"/>
            </a:xfrm>
          </p:grpSpPr>
          <p:sp>
            <p:nvSpPr>
              <p:cNvPr id="22" name="Text Box 6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0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Text Box 7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Low risk: 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   1.6%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2242" y="1113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No 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5" name="AutoShape 9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6" name="AutoShape 10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5115" y="7380"/>
              <a:ext cx="1995" cy="4612"/>
              <a:chOff x="2242" y="7380"/>
              <a:chExt cx="1995" cy="4612"/>
            </a:xfrm>
          </p:grpSpPr>
          <p:sp>
            <p:nvSpPr>
              <p:cNvPr id="17" name="Text Box 12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 to 2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 Box 13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Moderate risk: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4.0%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Text Box 14"/>
              <p:cNvSpPr txBox="1">
                <a:spLocks noChangeArrowheads="1"/>
              </p:cNvSpPr>
              <p:nvPr/>
            </p:nvSpPr>
            <p:spPr bwMode="auto">
              <a:xfrm>
                <a:off x="2242" y="1113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Anti-platelet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0" name="AutoShape 15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" name="AutoShape 16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8" name="Group 17"/>
            <p:cNvGrpSpPr>
              <a:grpSpLocks/>
            </p:cNvGrpSpPr>
            <p:nvPr/>
          </p:nvGrpSpPr>
          <p:grpSpPr bwMode="auto">
            <a:xfrm>
              <a:off x="7866" y="7380"/>
              <a:ext cx="2039" cy="4570"/>
              <a:chOff x="2198" y="7380"/>
              <a:chExt cx="2039" cy="4570"/>
            </a:xfrm>
          </p:grpSpPr>
          <p:sp>
            <p:nvSpPr>
              <p:cNvPr id="12" name="Text Box 18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3 to 6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Text Box 19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High risk: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    8.3%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Text Box 20"/>
              <p:cNvSpPr txBox="1">
                <a:spLocks noChangeArrowheads="1"/>
              </p:cNvSpPr>
              <p:nvPr/>
            </p:nvSpPr>
            <p:spPr bwMode="auto">
              <a:xfrm>
                <a:off x="2198" y="11088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Anti-thrombotic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5" name="AutoShape 21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6" name="AutoShape 22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9" name="AutoShape 23"/>
            <p:cNvCxnSpPr>
              <a:cxnSpLocks noChangeShapeType="1"/>
            </p:cNvCxnSpPr>
            <p:nvPr/>
          </p:nvCxnSpPr>
          <p:spPr bwMode="auto">
            <a:xfrm>
              <a:off x="6068" y="6209"/>
              <a:ext cx="0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  <p:cxnSp>
          <p:nvCxnSpPr>
            <p:cNvPr id="10" name="AutoShape 24"/>
            <p:cNvCxnSpPr>
              <a:cxnSpLocks noChangeShapeType="1"/>
            </p:cNvCxnSpPr>
            <p:nvPr/>
          </p:nvCxnSpPr>
          <p:spPr bwMode="auto">
            <a:xfrm flipH="1">
              <a:off x="3195" y="6209"/>
              <a:ext cx="1410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  <p:cxnSp>
          <p:nvCxnSpPr>
            <p:cNvPr id="11" name="AutoShape 25"/>
            <p:cNvCxnSpPr>
              <a:cxnSpLocks noChangeShapeType="1"/>
            </p:cNvCxnSpPr>
            <p:nvPr/>
          </p:nvCxnSpPr>
          <p:spPr bwMode="auto">
            <a:xfrm>
              <a:off x="7440" y="6209"/>
              <a:ext cx="1423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</p:grpSp>
      <p:sp>
        <p:nvSpPr>
          <p:cNvPr id="27" name="Rectangle 26"/>
          <p:cNvSpPr/>
          <p:nvPr/>
        </p:nvSpPr>
        <p:spPr>
          <a:xfrm>
            <a:off x="6019800" y="3352800"/>
            <a:ext cx="2362200" cy="35052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cs typeface="Arial" charset="0"/>
              </a:rPr>
              <a:t>CHADS</a:t>
            </a:r>
            <a:r>
              <a:rPr lang="en-IE" baseline="-25000" dirty="0" smtClean="0">
                <a:cs typeface="Arial" charset="0"/>
              </a:rPr>
              <a:t>2</a:t>
            </a:r>
            <a:r>
              <a:rPr lang="en-IE" dirty="0" smtClean="0">
                <a:cs typeface="Arial" charset="0"/>
              </a:rPr>
              <a:t> Score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3-6</a:t>
            </a:r>
            <a:r>
              <a:rPr lang="en-IE" dirty="0" smtClean="0">
                <a:cs typeface="Arial" charset="0"/>
              </a:rPr>
              <a:t>: High Risk</a:t>
            </a:r>
            <a:br>
              <a:rPr lang="en-IE" dirty="0" smtClean="0">
                <a:cs typeface="Arial" charset="0"/>
              </a:rPr>
            </a:br>
            <a:r>
              <a:rPr lang="en-IE" dirty="0" smtClean="0">
                <a:cs typeface="Arial" charset="0"/>
              </a:rPr>
              <a:t> Risk adjusted for </a:t>
            </a:r>
            <a:r>
              <a:rPr lang="en-IE" dirty="0" err="1" smtClean="0">
                <a:cs typeface="Arial" charset="0"/>
              </a:rPr>
              <a:t>warfarin</a:t>
            </a:r>
            <a:r>
              <a:rPr lang="en-IE" dirty="0" smtClean="0">
                <a:cs typeface="Arial" charset="0"/>
              </a:rPr>
              <a:t> </a:t>
            </a:r>
            <a:endParaRPr lang="en-IE" dirty="0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676400"/>
            <a:ext cx="5334000" cy="449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val 3"/>
          <p:cNvSpPr/>
          <p:nvPr/>
        </p:nvSpPr>
        <p:spPr>
          <a:xfrm>
            <a:off x="3581400" y="4114800"/>
            <a:ext cx="1295400" cy="7620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3200400" y="4953000"/>
            <a:ext cx="1143000" cy="6858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4191000" y="5638800"/>
            <a:ext cx="2667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2743200"/>
            <a:ext cx="2286000" cy="1200329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n =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4248</a:t>
            </a:r>
          </a:p>
          <a:p>
            <a:endParaRPr lang="en-IE" dirty="0" smtClean="0"/>
          </a:p>
          <a:p>
            <a:r>
              <a:rPr lang="en-IE" dirty="0" smtClean="0"/>
              <a:t>Events =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138 (3.2%)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Summary and Discussion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The study is limited by the need to adjust for the effect of </a:t>
            </a:r>
            <a:r>
              <a:rPr lang="en-IE" dirty="0" err="1" smtClean="0"/>
              <a:t>warfarin</a:t>
            </a:r>
            <a:r>
              <a:rPr lang="en-IE" dirty="0" smtClean="0"/>
              <a:t> treatment, the small number of studies and patients</a:t>
            </a:r>
          </a:p>
          <a:p>
            <a:r>
              <a:rPr lang="en-IE" dirty="0" smtClean="0">
                <a:cs typeface="Arial" charset="0"/>
              </a:rPr>
              <a:t>Awaiting further clarification from a number of authors</a:t>
            </a:r>
          </a:p>
          <a:p>
            <a:r>
              <a:rPr lang="en-IE" dirty="0" smtClean="0">
                <a:cs typeface="Arial" charset="0"/>
              </a:rPr>
              <a:t>This work validates the three risk strata of the CHADS</a:t>
            </a:r>
            <a:r>
              <a:rPr lang="en-IE" baseline="-25000" dirty="0" smtClean="0">
                <a:cs typeface="Arial" charset="0"/>
              </a:rPr>
              <a:t>2</a:t>
            </a:r>
            <a:r>
              <a:rPr lang="en-IE" dirty="0" smtClean="0"/>
              <a:t> score (low, medium and high risk) suggesting that the score can be used to determine treatment choice for patients with NRAF</a:t>
            </a:r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endParaRPr lang="en-IE" dirty="0" smtClean="0">
              <a:cs typeface="Arial" charset="0"/>
            </a:endParaRPr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Aim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Assess the performance of the </a:t>
            </a:r>
            <a:r>
              <a:rPr lang="en-IE" dirty="0" smtClean="0">
                <a:cs typeface="Arial" charset="0"/>
              </a:rPr>
              <a:t>CHADS</a:t>
            </a:r>
            <a:r>
              <a:rPr lang="en-IE" baseline="-25000" dirty="0" smtClean="0">
                <a:cs typeface="Arial" charset="0"/>
              </a:rPr>
              <a:t>2</a:t>
            </a:r>
            <a:r>
              <a:rPr lang="en-IE" dirty="0" smtClean="0">
                <a:cs typeface="Arial" charset="0"/>
              </a:rPr>
              <a:t> score at predicting thrombotic stroke in patients with non-rheumatic </a:t>
            </a:r>
            <a:r>
              <a:rPr lang="en-IE" dirty="0" err="1" smtClean="0">
                <a:cs typeface="Arial" charset="0"/>
              </a:rPr>
              <a:t>atrial</a:t>
            </a:r>
            <a:r>
              <a:rPr lang="en-IE" dirty="0" smtClean="0">
                <a:cs typeface="Arial" charset="0"/>
              </a:rPr>
              <a:t> fibrillation (NRAF)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Background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2813" cy="4321175"/>
          </a:xfrm>
        </p:spPr>
        <p:txBody>
          <a:bodyPr/>
          <a:lstStyle/>
          <a:p>
            <a:r>
              <a:rPr lang="en-IE" sz="2400" dirty="0" smtClean="0"/>
              <a:t>Non-rheumatic </a:t>
            </a:r>
            <a:r>
              <a:rPr lang="en-IE" sz="2400" dirty="0" err="1" smtClean="0"/>
              <a:t>atrial</a:t>
            </a:r>
            <a:r>
              <a:rPr lang="en-IE" sz="2400" dirty="0" smtClean="0"/>
              <a:t> fibrillation (NRAF) is the most common cardiac arrhythmia </a:t>
            </a:r>
          </a:p>
          <a:p>
            <a:endParaRPr lang="en-IE" sz="2400" dirty="0" smtClean="0"/>
          </a:p>
          <a:p>
            <a:r>
              <a:rPr lang="en-IE" sz="2400" dirty="0" smtClean="0"/>
              <a:t>Population prevalence of </a:t>
            </a:r>
            <a:r>
              <a:rPr lang="en-IE" sz="2400" dirty="0" smtClean="0">
                <a:latin typeface="Times New Roman" pitchFamily="18" charset="0"/>
                <a:cs typeface="Times New Roman" pitchFamily="18" charset="0"/>
              </a:rPr>
              <a:t>0.5 – 1</a:t>
            </a:r>
            <a:r>
              <a:rPr lang="en-IE" sz="2400" dirty="0" smtClean="0"/>
              <a:t>%</a:t>
            </a:r>
          </a:p>
          <a:p>
            <a:endParaRPr lang="en-IE" sz="2400" dirty="0" smtClean="0"/>
          </a:p>
          <a:p>
            <a:r>
              <a:rPr lang="en-IE" sz="2400" dirty="0" smtClean="0"/>
              <a:t>NRAF is associated with a fivefold increased risk of thrombotic stroke </a:t>
            </a:r>
          </a:p>
          <a:p>
            <a:endParaRPr lang="en-IE" sz="2400" dirty="0" smtClean="0"/>
          </a:p>
          <a:p>
            <a:r>
              <a:rPr lang="en-IE" sz="2400" dirty="0" smtClean="0"/>
              <a:t>A number of CPRs have been developed for predicting stroke for this population </a:t>
            </a:r>
          </a:p>
          <a:p>
            <a:endParaRPr lang="en-IE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5940425" cy="914400"/>
          </a:xfrm>
        </p:spPr>
        <p:txBody>
          <a:bodyPr/>
          <a:lstStyle/>
          <a:p>
            <a:r>
              <a:rPr lang="en-IE" dirty="0" smtClean="0">
                <a:cs typeface="Arial" charset="0"/>
              </a:rPr>
              <a:t>CHADS</a:t>
            </a:r>
            <a:r>
              <a:rPr lang="en-IE" baseline="-25000" dirty="0" smtClean="0">
                <a:cs typeface="Arial" charset="0"/>
              </a:rPr>
              <a:t>2</a:t>
            </a:r>
            <a:r>
              <a:rPr lang="en-IE" dirty="0" smtClean="0">
                <a:cs typeface="Arial" charset="0"/>
              </a:rPr>
              <a:t> Score</a:t>
            </a:r>
            <a:endParaRPr lang="en-IE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33400" y="838200"/>
            <a:ext cx="8077200" cy="6019800"/>
            <a:chOff x="1273" y="2828"/>
            <a:chExt cx="9360" cy="9637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273" y="2828"/>
              <a:ext cx="9360" cy="963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3389" y="3072"/>
              <a:ext cx="5280" cy="308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</a:t>
              </a:r>
              <a:r>
                <a:rPr kumimoji="0" lang="en-IE" b="0" i="0" u="none" strike="noStrike" cap="none" normalizeH="0" baseline="0" dirty="0" err="1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)  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ongestive heart failure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(ii)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H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ypertension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(iii)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A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ge &gt;75 (1 point)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IE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(iv)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D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iabetes mellitus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lang="en-IE" dirty="0" smtClean="0">
                  <a:solidFill>
                    <a:schemeClr val="accent6"/>
                  </a:solidFill>
                  <a:latin typeface="Times New Roman" pitchFamily="18" charset="0"/>
                  <a:cs typeface="Arial" pitchFamily="34" charset="0"/>
                </a:rPr>
                <a:t>(v)/(vi) History of </a:t>
              </a:r>
              <a:r>
                <a:rPr lang="en-IE" b="1" dirty="0" smtClean="0">
                  <a:solidFill>
                    <a:schemeClr val="accent6"/>
                  </a:solidFill>
                  <a:latin typeface="Times New Roman" pitchFamily="18" charset="0"/>
                  <a:cs typeface="Arial" pitchFamily="34" charset="0"/>
                </a:rPr>
                <a:t>S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troke /TIA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(2 points)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2242" y="7380"/>
              <a:ext cx="1995" cy="4612"/>
              <a:chOff x="2242" y="7380"/>
              <a:chExt cx="1995" cy="4612"/>
            </a:xfrm>
          </p:grpSpPr>
          <p:sp>
            <p:nvSpPr>
              <p:cNvPr id="22" name="Text Box 6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0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Text Box 7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Low risk: 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   1.6%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2242" y="1113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No 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5" name="AutoShape 9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6" name="AutoShape 10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5115" y="7380"/>
              <a:ext cx="1995" cy="4612"/>
              <a:chOff x="2242" y="7380"/>
              <a:chExt cx="1995" cy="4612"/>
            </a:xfrm>
          </p:grpSpPr>
          <p:sp>
            <p:nvSpPr>
              <p:cNvPr id="17" name="Text Box 12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 to 2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 Box 13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Moderate risk: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4.0%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Text Box 14"/>
              <p:cNvSpPr txBox="1">
                <a:spLocks noChangeArrowheads="1"/>
              </p:cNvSpPr>
              <p:nvPr/>
            </p:nvSpPr>
            <p:spPr bwMode="auto">
              <a:xfrm>
                <a:off x="2242" y="1113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Anti-platelet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0" name="AutoShape 15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" name="AutoShape 16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8" name="Group 17"/>
            <p:cNvGrpSpPr>
              <a:grpSpLocks/>
            </p:cNvGrpSpPr>
            <p:nvPr/>
          </p:nvGrpSpPr>
          <p:grpSpPr bwMode="auto">
            <a:xfrm>
              <a:off x="7866" y="7380"/>
              <a:ext cx="2039" cy="4570"/>
              <a:chOff x="2198" y="7380"/>
              <a:chExt cx="2039" cy="4570"/>
            </a:xfrm>
          </p:grpSpPr>
          <p:sp>
            <p:nvSpPr>
              <p:cNvPr id="12" name="Text Box 18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3 to 6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Text Box 19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High risk: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    8.3%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Text Box 20"/>
              <p:cNvSpPr txBox="1">
                <a:spLocks noChangeArrowheads="1"/>
              </p:cNvSpPr>
              <p:nvPr/>
            </p:nvSpPr>
            <p:spPr bwMode="auto">
              <a:xfrm>
                <a:off x="2198" y="11088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Anti-thrombotic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5" name="AutoShape 21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6" name="AutoShape 22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9" name="AutoShape 23"/>
            <p:cNvCxnSpPr>
              <a:cxnSpLocks noChangeShapeType="1"/>
            </p:cNvCxnSpPr>
            <p:nvPr/>
          </p:nvCxnSpPr>
          <p:spPr bwMode="auto">
            <a:xfrm>
              <a:off x="6068" y="6209"/>
              <a:ext cx="0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  <p:cxnSp>
          <p:nvCxnSpPr>
            <p:cNvPr id="10" name="AutoShape 24"/>
            <p:cNvCxnSpPr>
              <a:cxnSpLocks noChangeShapeType="1"/>
            </p:cNvCxnSpPr>
            <p:nvPr/>
          </p:nvCxnSpPr>
          <p:spPr bwMode="auto">
            <a:xfrm flipH="1">
              <a:off x="3195" y="6209"/>
              <a:ext cx="1410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  <p:cxnSp>
          <p:nvCxnSpPr>
            <p:cNvPr id="11" name="AutoShape 25"/>
            <p:cNvCxnSpPr>
              <a:cxnSpLocks noChangeShapeType="1"/>
            </p:cNvCxnSpPr>
            <p:nvPr/>
          </p:nvCxnSpPr>
          <p:spPr bwMode="auto">
            <a:xfrm>
              <a:off x="7440" y="6209"/>
              <a:ext cx="1423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Statistical Methods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Derived study used as predictive model </a:t>
            </a:r>
          </a:p>
          <a:p>
            <a:endParaRPr lang="en-IE" dirty="0" smtClean="0"/>
          </a:p>
          <a:p>
            <a:r>
              <a:rPr lang="en-IE" dirty="0" smtClean="0"/>
              <a:t>Results presented as a ratio measurement:</a:t>
            </a:r>
          </a:p>
          <a:p>
            <a:pPr>
              <a:buNone/>
            </a:pPr>
            <a:endParaRPr lang="en-IE" dirty="0" smtClean="0"/>
          </a:p>
          <a:p>
            <a:pPr algn="ctr">
              <a:buNone/>
            </a:pPr>
            <a:r>
              <a:rPr lang="en-IE" dirty="0" smtClean="0"/>
              <a:t>	</a:t>
            </a:r>
            <a:r>
              <a:rPr lang="en-IE" u="sng" dirty="0" smtClean="0"/>
              <a:t>predicted strokes by </a:t>
            </a:r>
            <a:r>
              <a:rPr lang="en-IE" u="sng" dirty="0" smtClean="0">
                <a:cs typeface="Arial" charset="0"/>
              </a:rPr>
              <a:t>CHADS</a:t>
            </a:r>
            <a:r>
              <a:rPr lang="en-IE" u="sng" baseline="-25000" dirty="0" smtClean="0">
                <a:cs typeface="Arial" charset="0"/>
              </a:rPr>
              <a:t>2</a:t>
            </a:r>
            <a:r>
              <a:rPr lang="en-IE" u="sng" dirty="0" smtClean="0">
                <a:cs typeface="Arial" charset="0"/>
              </a:rPr>
              <a:t> score</a:t>
            </a:r>
          </a:p>
          <a:p>
            <a:pPr algn="ctr">
              <a:buNone/>
            </a:pPr>
            <a:r>
              <a:rPr lang="en-IE" dirty="0" smtClean="0">
                <a:cs typeface="Arial" charset="0"/>
              </a:rPr>
              <a:t>    observed strokes in validation study </a:t>
            </a:r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Risk adjusted for the impact of </a:t>
            </a:r>
            <a:r>
              <a:rPr lang="en-IE" dirty="0" err="1" smtClean="0"/>
              <a:t>warfarin</a:t>
            </a:r>
            <a:endParaRPr lang="en-IE" dirty="0" smtClean="0"/>
          </a:p>
          <a:p>
            <a:endParaRPr lang="en-IE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743200"/>
            <a:ext cx="7772400" cy="1362075"/>
          </a:xfrm>
        </p:spPr>
        <p:txBody>
          <a:bodyPr/>
          <a:lstStyle/>
          <a:p>
            <a:pPr algn="ctr"/>
            <a:r>
              <a:rPr lang="en-IE" dirty="0" smtClean="0"/>
              <a:t>Results </a:t>
            </a:r>
            <a:endParaRPr lang="en-I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5940425" cy="914400"/>
          </a:xfrm>
        </p:spPr>
        <p:txBody>
          <a:bodyPr/>
          <a:lstStyle/>
          <a:p>
            <a:r>
              <a:rPr lang="en-IE" dirty="0" smtClean="0">
                <a:cs typeface="Arial" charset="0"/>
              </a:rPr>
              <a:t>CHADS</a:t>
            </a:r>
            <a:r>
              <a:rPr lang="en-IE" baseline="-25000" dirty="0" smtClean="0">
                <a:cs typeface="Arial" charset="0"/>
              </a:rPr>
              <a:t>2</a:t>
            </a:r>
            <a:r>
              <a:rPr lang="en-IE" dirty="0" smtClean="0">
                <a:cs typeface="Arial" charset="0"/>
              </a:rPr>
              <a:t> Score</a:t>
            </a:r>
            <a:endParaRPr lang="en-IE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33400" y="838200"/>
            <a:ext cx="8077200" cy="6019800"/>
            <a:chOff x="1273" y="2828"/>
            <a:chExt cx="9360" cy="9637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273" y="2828"/>
              <a:ext cx="9360" cy="963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3389" y="3072"/>
              <a:ext cx="5280" cy="308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</a:t>
              </a:r>
              <a:r>
                <a:rPr kumimoji="0" lang="en-IE" b="0" i="0" u="none" strike="noStrike" cap="none" normalizeH="0" baseline="0" dirty="0" err="1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)  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ongestive heart failure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(ii)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H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ypertension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(iii)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A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ge &gt;75 (1 point)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IE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(iv)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D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iabetes mellitus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lang="en-IE" dirty="0" smtClean="0">
                  <a:solidFill>
                    <a:schemeClr val="accent6"/>
                  </a:solidFill>
                  <a:latin typeface="Times New Roman" pitchFamily="18" charset="0"/>
                  <a:cs typeface="Arial" pitchFamily="34" charset="0"/>
                </a:rPr>
                <a:t>(v)/(vi) History of </a:t>
              </a:r>
              <a:r>
                <a:rPr lang="en-IE" b="1" dirty="0" smtClean="0">
                  <a:solidFill>
                    <a:schemeClr val="accent6"/>
                  </a:solidFill>
                  <a:latin typeface="Times New Roman" pitchFamily="18" charset="0"/>
                  <a:cs typeface="Arial" pitchFamily="34" charset="0"/>
                </a:rPr>
                <a:t>S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troke /TIA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(2 points)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2242" y="7380"/>
              <a:ext cx="1995" cy="4612"/>
              <a:chOff x="2242" y="7380"/>
              <a:chExt cx="1995" cy="4612"/>
            </a:xfrm>
          </p:grpSpPr>
          <p:sp>
            <p:nvSpPr>
              <p:cNvPr id="22" name="Text Box 6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0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Text Box 7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Low risk: 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   1.6%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2242" y="1113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No 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5" name="AutoShape 9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6" name="AutoShape 10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5115" y="7380"/>
              <a:ext cx="1995" cy="4612"/>
              <a:chOff x="2242" y="7380"/>
              <a:chExt cx="1995" cy="4612"/>
            </a:xfrm>
          </p:grpSpPr>
          <p:sp>
            <p:nvSpPr>
              <p:cNvPr id="17" name="Text Box 12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 to 2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 Box 13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Moderate risk: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4.0%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Text Box 14"/>
              <p:cNvSpPr txBox="1">
                <a:spLocks noChangeArrowheads="1"/>
              </p:cNvSpPr>
              <p:nvPr/>
            </p:nvSpPr>
            <p:spPr bwMode="auto">
              <a:xfrm>
                <a:off x="2242" y="1113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Anti-platelet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0" name="AutoShape 15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" name="AutoShape 16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8" name="Group 17"/>
            <p:cNvGrpSpPr>
              <a:grpSpLocks/>
            </p:cNvGrpSpPr>
            <p:nvPr/>
          </p:nvGrpSpPr>
          <p:grpSpPr bwMode="auto">
            <a:xfrm>
              <a:off x="7866" y="7380"/>
              <a:ext cx="2039" cy="4570"/>
              <a:chOff x="2198" y="7380"/>
              <a:chExt cx="2039" cy="4570"/>
            </a:xfrm>
          </p:grpSpPr>
          <p:sp>
            <p:nvSpPr>
              <p:cNvPr id="12" name="Text Box 18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3 to 6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Text Box 19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High risk: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    8.3%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Text Box 20"/>
              <p:cNvSpPr txBox="1">
                <a:spLocks noChangeArrowheads="1"/>
              </p:cNvSpPr>
              <p:nvPr/>
            </p:nvSpPr>
            <p:spPr bwMode="auto">
              <a:xfrm>
                <a:off x="2198" y="11088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Anti-thrombotic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5" name="AutoShape 21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6" name="AutoShape 22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9" name="AutoShape 23"/>
            <p:cNvCxnSpPr>
              <a:cxnSpLocks noChangeShapeType="1"/>
            </p:cNvCxnSpPr>
            <p:nvPr/>
          </p:nvCxnSpPr>
          <p:spPr bwMode="auto">
            <a:xfrm>
              <a:off x="6068" y="6209"/>
              <a:ext cx="0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  <p:cxnSp>
          <p:nvCxnSpPr>
            <p:cNvPr id="10" name="AutoShape 24"/>
            <p:cNvCxnSpPr>
              <a:cxnSpLocks noChangeShapeType="1"/>
            </p:cNvCxnSpPr>
            <p:nvPr/>
          </p:nvCxnSpPr>
          <p:spPr bwMode="auto">
            <a:xfrm flipH="1">
              <a:off x="3195" y="6209"/>
              <a:ext cx="1410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  <p:cxnSp>
          <p:nvCxnSpPr>
            <p:cNvPr id="11" name="AutoShape 25"/>
            <p:cNvCxnSpPr>
              <a:cxnSpLocks noChangeShapeType="1"/>
            </p:cNvCxnSpPr>
            <p:nvPr/>
          </p:nvCxnSpPr>
          <p:spPr bwMode="auto">
            <a:xfrm>
              <a:off x="7440" y="6209"/>
              <a:ext cx="1423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</p:grpSp>
      <p:sp>
        <p:nvSpPr>
          <p:cNvPr id="27" name="Rectangle 26"/>
          <p:cNvSpPr/>
          <p:nvPr/>
        </p:nvSpPr>
        <p:spPr>
          <a:xfrm>
            <a:off x="1066800" y="3352800"/>
            <a:ext cx="2362200" cy="35052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cs typeface="Arial" charset="0"/>
              </a:rPr>
              <a:t>CHADS</a:t>
            </a:r>
            <a:r>
              <a:rPr lang="en-IE" baseline="-25000" dirty="0" smtClean="0">
                <a:cs typeface="Arial" charset="0"/>
              </a:rPr>
              <a:t>2</a:t>
            </a:r>
            <a:r>
              <a:rPr lang="en-IE" dirty="0" smtClean="0">
                <a:cs typeface="Arial" charset="0"/>
              </a:rPr>
              <a:t> Score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IE" dirty="0" smtClean="0">
                <a:cs typeface="Arial" charset="0"/>
              </a:rPr>
              <a:t>: Low Risk</a:t>
            </a:r>
            <a:br>
              <a:rPr lang="en-IE" dirty="0" smtClean="0">
                <a:cs typeface="Arial" charset="0"/>
              </a:rPr>
            </a:br>
            <a:r>
              <a:rPr lang="en-IE" dirty="0" smtClean="0">
                <a:cs typeface="Arial" charset="0"/>
              </a:rPr>
              <a:t>Risk adjusted for </a:t>
            </a:r>
            <a:r>
              <a:rPr lang="en-IE" dirty="0" err="1" smtClean="0">
                <a:cs typeface="Arial" charset="0"/>
              </a:rPr>
              <a:t>warfarin</a:t>
            </a:r>
            <a:r>
              <a:rPr lang="en-IE" dirty="0" smtClean="0">
                <a:cs typeface="Arial" charset="0"/>
              </a:rPr>
              <a:t>  </a:t>
            </a:r>
            <a:endParaRPr lang="en-IE" dirty="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00200"/>
            <a:ext cx="5791200" cy="4420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505200" y="5486400"/>
            <a:ext cx="2667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3200400" y="4038600"/>
            <a:ext cx="1295400" cy="7620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2667000" y="4876800"/>
            <a:ext cx="1143000" cy="5334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6705600" y="2743200"/>
            <a:ext cx="2286000" cy="1200329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n =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479</a:t>
            </a:r>
          </a:p>
          <a:p>
            <a:endParaRPr lang="en-IE" dirty="0" smtClean="0"/>
          </a:p>
          <a:p>
            <a:r>
              <a:rPr lang="en-IE" dirty="0" smtClean="0"/>
              <a:t>Events =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2 (0.4%)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5940425" cy="914400"/>
          </a:xfrm>
        </p:spPr>
        <p:txBody>
          <a:bodyPr/>
          <a:lstStyle/>
          <a:p>
            <a:r>
              <a:rPr lang="en-IE" dirty="0" smtClean="0">
                <a:cs typeface="Arial" charset="0"/>
              </a:rPr>
              <a:t>CHADS</a:t>
            </a:r>
            <a:r>
              <a:rPr lang="en-IE" baseline="-25000" dirty="0" smtClean="0">
                <a:cs typeface="Arial" charset="0"/>
              </a:rPr>
              <a:t>2</a:t>
            </a:r>
            <a:r>
              <a:rPr lang="en-IE" dirty="0" smtClean="0">
                <a:cs typeface="Arial" charset="0"/>
              </a:rPr>
              <a:t> Score</a:t>
            </a:r>
            <a:endParaRPr lang="en-IE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33400" y="838200"/>
            <a:ext cx="8077200" cy="6019800"/>
            <a:chOff x="1273" y="2828"/>
            <a:chExt cx="9360" cy="9637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273" y="2828"/>
              <a:ext cx="9360" cy="963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3389" y="3072"/>
              <a:ext cx="5280" cy="308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</a:t>
              </a:r>
              <a:r>
                <a:rPr kumimoji="0" lang="en-IE" b="0" i="0" u="none" strike="noStrike" cap="none" normalizeH="0" baseline="0" dirty="0" err="1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)  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ongestive heart failure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(ii)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H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ypertension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(iii)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A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ge &gt;75 (1 point)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IE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(iv)  </a:t>
              </a:r>
              <a:r>
                <a:rPr kumimoji="0" lang="en-IE" b="1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D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iabetes mellitus (1 point)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tabLst/>
              </a:pPr>
              <a:r>
                <a:rPr lang="en-IE" dirty="0" smtClean="0">
                  <a:solidFill>
                    <a:schemeClr val="accent6"/>
                  </a:solidFill>
                  <a:latin typeface="Times New Roman" pitchFamily="18" charset="0"/>
                  <a:cs typeface="Arial" pitchFamily="34" charset="0"/>
                </a:rPr>
                <a:t>(v)/(vi) History of </a:t>
              </a:r>
              <a:r>
                <a:rPr lang="en-IE" b="1" dirty="0" smtClean="0">
                  <a:solidFill>
                    <a:schemeClr val="accent6"/>
                  </a:solidFill>
                  <a:latin typeface="Times New Roman" pitchFamily="18" charset="0"/>
                  <a:cs typeface="Arial" pitchFamily="34" charset="0"/>
                </a:rPr>
                <a:t>S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troke /TIA</a:t>
              </a:r>
              <a:r>
                <a:rPr kumimoji="0" lang="en-IE" b="0" i="0" u="none" strike="noStrike" cap="none" normalizeH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(2 points)</a:t>
              </a:r>
              <a:r>
                <a:rPr kumimoji="0" lang="en-IE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2242" y="7380"/>
              <a:ext cx="1995" cy="4612"/>
              <a:chOff x="2242" y="7380"/>
              <a:chExt cx="1995" cy="4612"/>
            </a:xfrm>
          </p:grpSpPr>
          <p:sp>
            <p:nvSpPr>
              <p:cNvPr id="22" name="Text Box 6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0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Text Box 7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Low risk: 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   1.6%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2242" y="1113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No 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5" name="AutoShape 9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6" name="AutoShape 10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5115" y="7380"/>
              <a:ext cx="1995" cy="4612"/>
              <a:chOff x="2242" y="7380"/>
              <a:chExt cx="1995" cy="4612"/>
            </a:xfrm>
          </p:grpSpPr>
          <p:sp>
            <p:nvSpPr>
              <p:cNvPr id="17" name="Text Box 12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 to 2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 Box 13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Moderate risk: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4.0%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Text Box 14"/>
              <p:cNvSpPr txBox="1">
                <a:spLocks noChangeArrowheads="1"/>
              </p:cNvSpPr>
              <p:nvPr/>
            </p:nvSpPr>
            <p:spPr bwMode="auto">
              <a:xfrm>
                <a:off x="2242" y="1113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Anti-platelet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0" name="AutoShape 15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" name="AutoShape 16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8" name="Group 17"/>
            <p:cNvGrpSpPr>
              <a:grpSpLocks/>
            </p:cNvGrpSpPr>
            <p:nvPr/>
          </p:nvGrpSpPr>
          <p:grpSpPr bwMode="auto">
            <a:xfrm>
              <a:off x="7866" y="7380"/>
              <a:ext cx="2039" cy="4570"/>
              <a:chOff x="2198" y="7380"/>
              <a:chExt cx="2039" cy="4570"/>
            </a:xfrm>
          </p:grpSpPr>
          <p:sp>
            <p:nvSpPr>
              <p:cNvPr id="12" name="Text Box 18"/>
              <p:cNvSpPr txBox="1">
                <a:spLocks noChangeArrowheads="1"/>
              </p:cNvSpPr>
              <p:nvPr/>
            </p:nvSpPr>
            <p:spPr bwMode="auto">
              <a:xfrm>
                <a:off x="2242" y="7380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CHADS</a:t>
                </a:r>
                <a:r>
                  <a:rPr kumimoji="0" lang="en-IE" b="0" i="0" u="none" strike="noStrike" cap="none" normalizeH="0" baseline="-2500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Score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3 to 6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Text Box 19"/>
              <p:cNvSpPr txBox="1">
                <a:spLocks noChangeArrowheads="1"/>
              </p:cNvSpPr>
              <p:nvPr/>
            </p:nvSpPr>
            <p:spPr bwMode="auto">
              <a:xfrm>
                <a:off x="2242" y="9255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High risk: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    8.3%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Text Box 20"/>
              <p:cNvSpPr txBox="1">
                <a:spLocks noChangeArrowheads="1"/>
              </p:cNvSpPr>
              <p:nvPr/>
            </p:nvSpPr>
            <p:spPr bwMode="auto">
              <a:xfrm>
                <a:off x="2198" y="11088"/>
                <a:ext cx="1995" cy="8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Anti-thrombotic</a:t>
                </a:r>
                <a:r>
                  <a:rPr kumimoji="0" lang="en-IE" b="0" i="0" u="none" strike="noStrike" cap="none" normalizeH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n-IE" b="0" i="0" u="none" strike="noStrike" cap="none" normalizeH="0" baseline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treatment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accent6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5" name="AutoShape 21"/>
              <p:cNvCxnSpPr>
                <a:cxnSpLocks noChangeShapeType="1"/>
              </p:cNvCxnSpPr>
              <p:nvPr/>
            </p:nvCxnSpPr>
            <p:spPr bwMode="auto">
              <a:xfrm>
                <a:off x="3195" y="8242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6" name="AutoShape 22"/>
              <p:cNvCxnSpPr>
                <a:cxnSpLocks noChangeShapeType="1"/>
              </p:cNvCxnSpPr>
              <p:nvPr/>
            </p:nvCxnSpPr>
            <p:spPr bwMode="auto">
              <a:xfrm>
                <a:off x="3195" y="10117"/>
                <a:ext cx="0" cy="1013"/>
              </a:xfrm>
              <a:prstGeom prst="straightConnector1">
                <a:avLst/>
              </a:prstGeom>
              <a:noFill/>
              <a:ln w="34925">
                <a:solidFill>
                  <a:schemeClr val="accent6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9" name="AutoShape 23"/>
            <p:cNvCxnSpPr>
              <a:cxnSpLocks noChangeShapeType="1"/>
            </p:cNvCxnSpPr>
            <p:nvPr/>
          </p:nvCxnSpPr>
          <p:spPr bwMode="auto">
            <a:xfrm>
              <a:off x="6068" y="6209"/>
              <a:ext cx="0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  <p:cxnSp>
          <p:nvCxnSpPr>
            <p:cNvPr id="10" name="AutoShape 24"/>
            <p:cNvCxnSpPr>
              <a:cxnSpLocks noChangeShapeType="1"/>
            </p:cNvCxnSpPr>
            <p:nvPr/>
          </p:nvCxnSpPr>
          <p:spPr bwMode="auto">
            <a:xfrm flipH="1">
              <a:off x="3195" y="6209"/>
              <a:ext cx="1410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  <p:cxnSp>
          <p:nvCxnSpPr>
            <p:cNvPr id="11" name="AutoShape 25"/>
            <p:cNvCxnSpPr>
              <a:cxnSpLocks noChangeShapeType="1"/>
            </p:cNvCxnSpPr>
            <p:nvPr/>
          </p:nvCxnSpPr>
          <p:spPr bwMode="auto">
            <a:xfrm>
              <a:off x="7440" y="6209"/>
              <a:ext cx="1423" cy="1171"/>
            </a:xfrm>
            <a:prstGeom prst="straightConnector1">
              <a:avLst/>
            </a:prstGeom>
            <a:noFill/>
            <a:ln w="34925">
              <a:solidFill>
                <a:schemeClr val="accent6"/>
              </a:solidFill>
              <a:round/>
              <a:headEnd/>
              <a:tailEnd type="triangle" w="med" len="med"/>
            </a:ln>
          </p:spPr>
        </p:cxnSp>
      </p:grpSp>
      <p:sp>
        <p:nvSpPr>
          <p:cNvPr id="27" name="Rectangle 26"/>
          <p:cNvSpPr/>
          <p:nvPr/>
        </p:nvSpPr>
        <p:spPr>
          <a:xfrm>
            <a:off x="3505200" y="3352800"/>
            <a:ext cx="2362200" cy="35052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s Template RCSI (2)">
  <a:themeElements>
    <a:clrScheme name="Presentations Template RCSI (2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s Template RCSI (2)">
      <a:majorFont>
        <a:latin typeface="Constantia"/>
        <a:ea typeface=""/>
        <a:cs typeface="Arial"/>
      </a:majorFont>
      <a:minorFont>
        <a:latin typeface="Constanti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s Template RCSI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s Template RCSI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s Template RCSI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s Template RCSI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s Template RCSI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s Template RCSI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s Template RCSI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s Template RCSI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s Template RCSI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s Template RCSI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s Template RCSI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s Template RCSI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Register and Search Strategy with emma</Template>
  <TotalTime>541</TotalTime>
  <Words>589</Words>
  <Application>Microsoft Office PowerPoint</Application>
  <PresentationFormat>On-screen Show (4:3)</PresentationFormat>
  <Paragraphs>111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Blank</vt:lpstr>
      <vt:lpstr>Presentations Template RCSI (2)</vt:lpstr>
      <vt:lpstr>Slide 1</vt:lpstr>
      <vt:lpstr>Aim</vt:lpstr>
      <vt:lpstr>Background</vt:lpstr>
      <vt:lpstr>CHADS2 Score</vt:lpstr>
      <vt:lpstr>Statistical Methods </vt:lpstr>
      <vt:lpstr>Results </vt:lpstr>
      <vt:lpstr>CHADS2 Score</vt:lpstr>
      <vt:lpstr>CHADS2 Score 0: Low Risk Risk adjusted for warfarin  </vt:lpstr>
      <vt:lpstr>CHADS2 Score</vt:lpstr>
      <vt:lpstr>CHADS2 Score 1-2: Medium Risk   Risk adjusted for warfarin </vt:lpstr>
      <vt:lpstr>CHADS2 Score</vt:lpstr>
      <vt:lpstr>CHADS2 Score 3-6: High Risk  Risk adjusted for warfarin </vt:lpstr>
      <vt:lpstr>Summary and Discussion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systematic review of the CHADS2 score for predicting stroke risk </dc:title>
  <dc:creator>Claire Keogh</dc:creator>
  <cp:lastModifiedBy>Claire Keogh</cp:lastModifiedBy>
  <cp:revision>139</cp:revision>
  <dcterms:created xsi:type="dcterms:W3CDTF">2006-08-16T00:00:00Z</dcterms:created>
  <dcterms:modified xsi:type="dcterms:W3CDTF">2010-06-03T17:44:00Z</dcterms:modified>
</cp:coreProperties>
</file>